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Lst>
  <p:notesMasterIdLst>
    <p:notesMasterId r:id="rId30"/>
  </p:notesMasterIdLst>
  <p:handoutMasterIdLst>
    <p:handoutMasterId r:id="rId31"/>
  </p:handoutMasterIdLst>
  <p:sldIdLst>
    <p:sldId id="469" r:id="rId5"/>
    <p:sldId id="517" r:id="rId6"/>
    <p:sldId id="521" r:id="rId7"/>
    <p:sldId id="541" r:id="rId8"/>
    <p:sldId id="463" r:id="rId9"/>
    <p:sldId id="778" r:id="rId10"/>
    <p:sldId id="256" r:id="rId11"/>
    <p:sldId id="462" r:id="rId12"/>
    <p:sldId id="464" r:id="rId13"/>
    <p:sldId id="622" r:id="rId14"/>
    <p:sldId id="623" r:id="rId15"/>
    <p:sldId id="807" r:id="rId16"/>
    <p:sldId id="624" r:id="rId17"/>
    <p:sldId id="625" r:id="rId18"/>
    <p:sldId id="626" r:id="rId19"/>
    <p:sldId id="627" r:id="rId20"/>
    <p:sldId id="808" r:id="rId21"/>
    <p:sldId id="628" r:id="rId22"/>
    <p:sldId id="629" r:id="rId23"/>
    <p:sldId id="633" r:id="rId24"/>
    <p:sldId id="634" r:id="rId25"/>
    <p:sldId id="635" r:id="rId26"/>
    <p:sldId id="638" r:id="rId27"/>
    <p:sldId id="466" r:id="rId28"/>
    <p:sldId id="467" r:id="rId29"/>
  </p:sldIdLst>
  <p:sldSz cx="9144000" cy="5143500" type="screen16x9"/>
  <p:notesSz cx="6858000" cy="9144000"/>
  <p:custDataLst>
    <p:tags r:id="rId32"/>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pos="3144"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Kate Ryan" initials="KR" lastIdx="11" clrIdx="1"/>
  <p:cmAuthor id="2" name="Niko Theologitis (ntheolog)" initials="N(" lastIdx="15" clrIdx="2">
    <p:extLst>
      <p:ext uri="{19B8F6BF-5375-455C-9EA6-DF929625EA0E}">
        <p15:presenceInfo xmlns:p15="http://schemas.microsoft.com/office/powerpoint/2012/main" userId="S::ntheolog@cisco.com::a83ad90d-a88f-4db2-aa4e-bf889db5d9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69"/>
    <a:srgbClr val="26194B"/>
    <a:srgbClr val="0D274D"/>
    <a:srgbClr val="86DBF2"/>
    <a:srgbClr val="049FD9"/>
    <a:srgbClr val="1FAED4"/>
    <a:srgbClr val="72C059"/>
    <a:srgbClr val="B2D171"/>
    <a:srgbClr val="B8E1D0"/>
    <a:srgbClr val="9891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EB3636-6E6F-AFD5-BA83-82BDC9D0C358}" v="17" dt="2020-12-10T01:33:06.904"/>
    <p1510:client id="{E478EB6D-ADCE-22D4-C628-6A12726B56F7}" v="2" dt="2020-12-10T02:06:38.065"/>
  </p1510:revLst>
</p1510:revInfo>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25"/>
    <p:restoredTop sz="94712"/>
  </p:normalViewPr>
  <p:slideViewPr>
    <p:cSldViewPr snapToGrid="0">
      <p:cViewPr varScale="1">
        <p:scale>
          <a:sx n="160" d="100"/>
          <a:sy n="160" d="100"/>
        </p:scale>
        <p:origin x="384" y="168"/>
      </p:cViewPr>
      <p:guideLst>
        <p:guide pos="3144"/>
        <p:guide orient="horz" pos="162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 Theologitis (ntheolog)" userId="S::ntheolog@cisco.com::a83ad90d-a88f-4db2-aa4e-bf889db5d951" providerId="AD" clId="Web-{E478EB6D-ADCE-22D4-C628-6A12726B56F7}"/>
    <pc:docChg chg="modSld">
      <pc:chgData name="Niko Theologitis (ntheolog)" userId="S::ntheolog@cisco.com::a83ad90d-a88f-4db2-aa4e-bf889db5d951" providerId="AD" clId="Web-{E478EB6D-ADCE-22D4-C628-6A12726B56F7}" dt="2020-12-10T02:06:38.065" v="1" actId="20577"/>
      <pc:docMkLst>
        <pc:docMk/>
      </pc:docMkLst>
      <pc:sldChg chg="modSp">
        <pc:chgData name="Niko Theologitis (ntheolog)" userId="S::ntheolog@cisco.com::a83ad90d-a88f-4db2-aa4e-bf889db5d951" providerId="AD" clId="Web-{E478EB6D-ADCE-22D4-C628-6A12726B56F7}" dt="2020-12-10T02:06:38.065" v="1" actId="20577"/>
        <pc:sldMkLst>
          <pc:docMk/>
          <pc:sldMk cId="2024898411" sldId="469"/>
        </pc:sldMkLst>
        <pc:spChg chg="mod">
          <ac:chgData name="Niko Theologitis (ntheolog)" userId="S::ntheolog@cisco.com::a83ad90d-a88f-4db2-aa4e-bf889db5d951" providerId="AD" clId="Web-{E478EB6D-ADCE-22D4-C628-6A12726B56F7}" dt="2020-12-10T02:06:38.065" v="1" actId="20577"/>
          <ac:spMkLst>
            <pc:docMk/>
            <pc:sldMk cId="2024898411" sldId="469"/>
            <ac:spMk id="4" creationId="{00000000-0000-0000-0000-000000000000}"/>
          </ac:spMkLst>
        </pc:spChg>
      </pc:sldChg>
    </pc:docChg>
  </pc:docChgLst>
  <pc:docChgLst>
    <pc:chgData name="Niko Theologitis (ntheolog)" userId="S::ntheolog@cisco.com::a83ad90d-a88f-4db2-aa4e-bf889db5d951" providerId="AD" clId="Web-{C3EB3636-6E6F-AFD5-BA83-82BDC9D0C358}"/>
    <pc:docChg chg="modSld">
      <pc:chgData name="Niko Theologitis (ntheolog)" userId="S::ntheolog@cisco.com::a83ad90d-a88f-4db2-aa4e-bf889db5d951" providerId="AD" clId="Web-{C3EB3636-6E6F-AFD5-BA83-82BDC9D0C358}" dt="2020-12-10T01:33:04.591" v="15" actId="20577"/>
      <pc:docMkLst>
        <pc:docMk/>
      </pc:docMkLst>
      <pc:sldChg chg="modSp">
        <pc:chgData name="Niko Theologitis (ntheolog)" userId="S::ntheolog@cisco.com::a83ad90d-a88f-4db2-aa4e-bf889db5d951" providerId="AD" clId="Web-{C3EB3636-6E6F-AFD5-BA83-82BDC9D0C358}" dt="2020-12-10T01:31:32.507" v="3" actId="20577"/>
        <pc:sldMkLst>
          <pc:docMk/>
          <pc:sldMk cId="2024898411" sldId="469"/>
        </pc:sldMkLst>
        <pc:spChg chg="mod">
          <ac:chgData name="Niko Theologitis (ntheolog)" userId="S::ntheolog@cisco.com::a83ad90d-a88f-4db2-aa4e-bf889db5d951" providerId="AD" clId="Web-{C3EB3636-6E6F-AFD5-BA83-82BDC9D0C358}" dt="2020-12-10T01:31:32.507" v="3" actId="20577"/>
          <ac:spMkLst>
            <pc:docMk/>
            <pc:sldMk cId="2024898411" sldId="469"/>
            <ac:spMk id="4" creationId="{00000000-0000-0000-0000-000000000000}"/>
          </ac:spMkLst>
        </pc:spChg>
      </pc:sldChg>
      <pc:sldChg chg="modSp">
        <pc:chgData name="Niko Theologitis (ntheolog)" userId="S::ntheolog@cisco.com::a83ad90d-a88f-4db2-aa4e-bf889db5d951" providerId="AD" clId="Web-{C3EB3636-6E6F-AFD5-BA83-82BDC9D0C358}" dt="2020-12-10T01:33:04.403" v="13" actId="20577"/>
        <pc:sldMkLst>
          <pc:docMk/>
          <pc:sldMk cId="3243836471" sldId="778"/>
        </pc:sldMkLst>
        <pc:spChg chg="mod">
          <ac:chgData name="Niko Theologitis (ntheolog)" userId="S::ntheolog@cisco.com::a83ad90d-a88f-4db2-aa4e-bf889db5d951" providerId="AD" clId="Web-{C3EB3636-6E6F-AFD5-BA83-82BDC9D0C358}" dt="2020-12-10T01:33:04.403" v="13" actId="20577"/>
          <ac:spMkLst>
            <pc:docMk/>
            <pc:sldMk cId="3243836471" sldId="778"/>
            <ac:spMk id="6" creationId="{35B4ABA0-2B31-4F52-86F4-AA089571013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12/9/2020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12/9/2020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56736"/>
            <a:ext cx="8296421" cy="288131"/>
          </a:xfrm>
          <a:prstGeom prst="rect">
            <a:avLst/>
          </a:prstGeom>
        </p:spPr>
        <p:txBody>
          <a:bodyPr lIns="91420" tIns="45710" rIns="91420" bIns="45710" anchor="b" anchorCtr="0">
            <a:noAutofit/>
          </a:bodyPr>
          <a:lstStyle>
            <a:lvl1pPr marL="0" indent="0" algn="l">
              <a:buNone/>
              <a:defRPr sz="1800" b="0" i="0">
                <a:solidFill>
                  <a:schemeClr val="bg1"/>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69496" y="4072669"/>
            <a:ext cx="8296421" cy="288131"/>
          </a:xfrm>
          <a:prstGeom prst="rect">
            <a:avLst/>
          </a:prstGeom>
        </p:spPr>
        <p:txBody>
          <a:bodyPr lIns="91420" tIns="45710" rIns="91420" bIns="45710"/>
          <a:lstStyle>
            <a:lvl1pPr marL="0" indent="0" algn="l">
              <a:buFontTx/>
              <a:buNone/>
              <a:defRPr lang="en-US" sz="18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8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63292" y="304365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a:t>Subtitle Goes Here</a:t>
            </a:r>
          </a:p>
        </p:txBody>
      </p:sp>
      <p:sp>
        <p:nvSpPr>
          <p:cNvPr id="20" name="Title 1"/>
          <p:cNvSpPr>
            <a:spLocks noGrp="1"/>
          </p:cNvSpPr>
          <p:nvPr>
            <p:ph type="ctrTitle" hasCustomPrompt="1"/>
          </p:nvPr>
        </p:nvSpPr>
        <p:spPr>
          <a:xfrm>
            <a:off x="425765"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a:t>Presentation Title Goes Here</a:t>
            </a:r>
            <a:endParaRPr lang="en-US"/>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2122942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331644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308803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189672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GB" noProof="0"/>
              <a:t>Click icon to add table</a:t>
            </a:r>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1254563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GB" noProof="0"/>
              <a:t>Click icon to add chart</a:t>
            </a:r>
            <a:endParaRPr lang="en-US" noProof="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236994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8092"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200">
                <a:solidFill>
                  <a:schemeClr val="bg1"/>
                </a:solidFill>
              </a:defRPr>
            </a:lvl1pPr>
          </a:lstStyle>
          <a:p>
            <a:pPr lvl="0"/>
            <a:r>
              <a:rPr lang="en-GB"/>
              <a:t>Click to edit Master title style</a:t>
            </a:r>
          </a:p>
        </p:txBody>
      </p:sp>
      <p:sp>
        <p:nvSpPr>
          <p:cNvPr id="8" name="Rectangle 4"/>
          <p:cNvSpPr>
            <a:spLocks noChangeArrowheads="1"/>
          </p:cNvSpPr>
          <p:nvPr userDrawn="1"/>
        </p:nvSpPr>
        <p:spPr bwMode="ltGray">
          <a:xfrm>
            <a:off x="477679" y="4741653"/>
            <a:ext cx="35683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solidFill>
                <a:latin typeface="+mn-lt"/>
                <a:ea typeface="ＭＳ Ｐゴシック" charset="0"/>
                <a:cs typeface="CiscoSans"/>
              </a:defRPr>
            </a:lvl1pPr>
            <a:lvl2pPr marL="228600" indent="-114300">
              <a:buClr>
                <a:schemeClr val="tx2"/>
              </a:buClr>
              <a:buSzPct val="60000"/>
              <a:defRPr sz="2000">
                <a:solidFill>
                  <a:schemeClr val="bg1"/>
                </a:solidFill>
              </a:defRPr>
            </a:lvl2pPr>
            <a:lvl3pPr marL="342900" indent="-114300">
              <a:buClr>
                <a:schemeClr val="tx2"/>
              </a:buClr>
              <a:buSzPct val="60000"/>
              <a:defRPr sz="1800">
                <a:solidFill>
                  <a:schemeClr val="bg1"/>
                </a:solidFill>
              </a:defRPr>
            </a:lvl3pPr>
            <a:lvl4pPr marL="457200" indent="-123825">
              <a:buClr>
                <a:schemeClr val="tx2"/>
              </a:buClr>
              <a:buSzPct val="60000"/>
              <a:defRPr sz="1600">
                <a:solidFill>
                  <a:schemeClr val="bg1"/>
                </a:solidFill>
              </a:defRPr>
            </a:lvl4pPr>
            <a:lvl5pPr marL="574675" indent="-117475">
              <a:buClr>
                <a:schemeClr val="tx2"/>
              </a:buClr>
              <a:buSzPct val="60000"/>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1333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r>
              <a:rPr lang="en-GB"/>
              <a:t>Click icon to add picture</a:t>
            </a:r>
            <a:endParaRPr lang="en-US"/>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GB"/>
              <a:t>Click to edit Master text styles</a:t>
            </a:r>
          </a:p>
        </p:txBody>
      </p:sp>
      <p:sp>
        <p:nvSpPr>
          <p:cNvPr id="10" name="Rectangle 4"/>
          <p:cNvSpPr>
            <a:spLocks noChangeArrowheads="1"/>
          </p:cNvSpPr>
          <p:nvPr userDrawn="1"/>
        </p:nvSpPr>
        <p:spPr bwMode="ltGray">
          <a:xfrm>
            <a:off x="477679" y="4741653"/>
            <a:ext cx="2863168"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339482647"/>
      </p:ext>
    </p:extLst>
  </p:cSld>
  <p:clrMapOvr>
    <a:masterClrMapping/>
  </p:clrMapOvr>
  <p:extLst>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3"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a:t>Section Title Goes Here</a:t>
            </a:r>
            <a:endParaRPr lang="en-US"/>
          </a:p>
        </p:txBody>
      </p:sp>
    </p:spTree>
    <p:extLst>
      <p:ext uri="{BB962C8B-B14F-4D97-AF65-F5344CB8AC3E}">
        <p14:creationId xmlns:p14="http://schemas.microsoft.com/office/powerpoint/2010/main" val="3712191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r>
              <a:rPr lang="en-GB"/>
              <a:t>Click icon to add picture</a:t>
            </a:r>
            <a:endParaRPr lang="en-US"/>
          </a:p>
        </p:txBody>
      </p:sp>
      <p:sp>
        <p:nvSpPr>
          <p:cNvPr id="8" name="Rectangle 4"/>
          <p:cNvSpPr>
            <a:spLocks noChangeArrowheads="1"/>
          </p:cNvSpPr>
          <p:nvPr userDrawn="1"/>
        </p:nvSpPr>
        <p:spPr bwMode="ltGray">
          <a:xfrm>
            <a:off x="477679" y="4741653"/>
            <a:ext cx="32635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8" name="Rectangle 4"/>
          <p:cNvSpPr>
            <a:spLocks noChangeArrowheads="1"/>
          </p:cNvSpPr>
          <p:nvPr userDrawn="1"/>
        </p:nvSpPr>
        <p:spPr bwMode="ltGray">
          <a:xfrm>
            <a:off x="477678" y="4741653"/>
            <a:ext cx="2946839"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r>
              <a:rPr lang="en-GB"/>
              <a:t>Click icon to add picture</a:t>
            </a:r>
            <a:endParaRPr lang="en-US"/>
          </a:p>
        </p:txBody>
      </p:sp>
      <p:sp>
        <p:nvSpPr>
          <p:cNvPr id="8" name="Rectangle 4"/>
          <p:cNvSpPr>
            <a:spLocks noChangeArrowheads="1"/>
          </p:cNvSpPr>
          <p:nvPr userDrawn="1"/>
        </p:nvSpPr>
        <p:spPr bwMode="ltGray">
          <a:xfrm>
            <a:off x="477679" y="4741653"/>
            <a:ext cx="32994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GB"/>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r>
              <a:rPr lang="en-GB"/>
              <a:t>Click icon to add chart</a:t>
            </a:r>
            <a:endParaRPr lang="en-US"/>
          </a:p>
        </p:txBody>
      </p:sp>
      <p:sp>
        <p:nvSpPr>
          <p:cNvPr id="8" name="Rectangle 4"/>
          <p:cNvSpPr>
            <a:spLocks noChangeArrowheads="1"/>
          </p:cNvSpPr>
          <p:nvPr userDrawn="1"/>
        </p:nvSpPr>
        <p:spPr bwMode="ltGray">
          <a:xfrm>
            <a:off x="477678" y="4741653"/>
            <a:ext cx="3179921"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r>
              <a:rPr lang="en-GB"/>
              <a:t>Click icon to add table</a:t>
            </a:r>
            <a:endParaRPr lang="en-US"/>
          </a:p>
        </p:txBody>
      </p:sp>
      <p:sp>
        <p:nvSpPr>
          <p:cNvPr id="8" name="Rectangle 4"/>
          <p:cNvSpPr>
            <a:spLocks noChangeArrowheads="1"/>
          </p:cNvSpPr>
          <p:nvPr userDrawn="1"/>
        </p:nvSpPr>
        <p:spPr bwMode="ltGray">
          <a:xfrm>
            <a:off x="477678" y="4741653"/>
            <a:ext cx="3407027"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Tree>
    <p:extLst>
      <p:ext uri="{BB962C8B-B14F-4D97-AF65-F5344CB8AC3E}">
        <p14:creationId xmlns:p14="http://schemas.microsoft.com/office/powerpoint/2010/main" val="958759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a:t>Section Title Goes Here</a:t>
            </a:r>
            <a:endParaRPr lang="en-US"/>
          </a:p>
        </p:txBody>
      </p:sp>
    </p:spTree>
    <p:extLst>
      <p:ext uri="{BB962C8B-B14F-4D97-AF65-F5344CB8AC3E}">
        <p14:creationId xmlns:p14="http://schemas.microsoft.com/office/powerpoint/2010/main" val="391677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solidFill>
                <a:latin typeface="+mj-lt"/>
                <a:cs typeface="CiscoSans Thin"/>
              </a:defRPr>
            </a:lvl1pPr>
          </a:lstStyle>
          <a:p>
            <a:r>
              <a:rPr lang="en-GB"/>
              <a:t>Click to edit Master title style</a:t>
            </a:r>
            <a:endParaRPr lang="en-US"/>
          </a:p>
        </p:txBody>
      </p:sp>
    </p:spTree>
    <p:extLst>
      <p:ext uri="{BB962C8B-B14F-4D97-AF65-F5344CB8AC3E}">
        <p14:creationId xmlns:p14="http://schemas.microsoft.com/office/powerpoint/2010/main" val="1099897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GB"/>
              <a:t>Click to edit Master title style</a:t>
            </a:r>
            <a:endParaRPr lang="en-US"/>
          </a:p>
        </p:txBody>
      </p:sp>
    </p:spTree>
    <p:extLst>
      <p:ext uri="{BB962C8B-B14F-4D97-AF65-F5344CB8AC3E}">
        <p14:creationId xmlns:p14="http://schemas.microsoft.com/office/powerpoint/2010/main" val="1619484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2"/>
                </a:solidFill>
                <a:latin typeface="+mj-lt"/>
                <a:cs typeface="CiscoSans ExtraLight"/>
              </a:defRPr>
            </a:lvl1pPr>
          </a:lstStyle>
          <a:p>
            <a:pPr lvl="0"/>
            <a:r>
              <a:rPr lang="en-GB" noProof="0"/>
              <a:t>Click icon to add picture</a:t>
            </a:r>
            <a:endParaRPr lang="en-US" noProof="0"/>
          </a:p>
        </p:txBody>
      </p:sp>
      <p:sp>
        <p:nvSpPr>
          <p:cNvPr id="6" name="Text Placeholder 2"/>
          <p:cNvSpPr>
            <a:spLocks noGrp="1"/>
          </p:cNvSpPr>
          <p:nvPr>
            <p:ph type="body" sz="quarter" idx="11"/>
          </p:nvPr>
        </p:nvSpPr>
        <p:spPr bwMode="auto">
          <a:xfrm>
            <a:off x="500063" y="3911435"/>
            <a:ext cx="8139112" cy="525016"/>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tx2"/>
                </a:solidFill>
              </a:defRPr>
            </a:lvl1pPr>
          </a:lstStyle>
          <a:p>
            <a:pPr lvl="0"/>
            <a:r>
              <a:rPr lang="en-GB"/>
              <a:t>Click to edit Master text styles</a:t>
            </a:r>
          </a:p>
        </p:txBody>
      </p:sp>
    </p:spTree>
    <p:extLst>
      <p:ext uri="{BB962C8B-B14F-4D97-AF65-F5344CB8AC3E}">
        <p14:creationId xmlns:p14="http://schemas.microsoft.com/office/powerpoint/2010/main" val="263056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2"/>
                </a:solidFill>
                <a:latin typeface="+mj-lt"/>
                <a:cs typeface="CiscoSans ExtraLight"/>
              </a:defRPr>
            </a:lvl1pPr>
          </a:lstStyle>
          <a:p>
            <a:pPr lvl="0"/>
            <a:r>
              <a:rPr lang="en-GB" noProof="0"/>
              <a:t>Click icon to add picture</a:t>
            </a:r>
            <a:endParaRPr lang="en-US" noProof="0"/>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GB"/>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2"/>
                </a:solidFill>
                <a:latin typeface="+mj-lt"/>
                <a:cs typeface="CiscoSans ExtraLight"/>
              </a:defRPr>
            </a:lvl1pPr>
          </a:lstStyle>
          <a:p>
            <a:pPr lvl="0"/>
            <a:r>
              <a:rPr lang="en-GB" noProof="0"/>
              <a:t>Click icon to add picture</a:t>
            </a:r>
            <a:endParaRPr lang="en-US" noProof="0"/>
          </a:p>
        </p:txBody>
      </p:sp>
    </p:spTree>
    <p:extLst>
      <p:ext uri="{BB962C8B-B14F-4D97-AF65-F5344CB8AC3E}">
        <p14:creationId xmlns:p14="http://schemas.microsoft.com/office/powerpoint/2010/main" val="223005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5"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GB" noProof="0"/>
              <a:t>Click icon to add picture</a:t>
            </a:r>
            <a:endParaRPr lang="en-US" noProof="0"/>
          </a:p>
        </p:txBody>
      </p:sp>
    </p:spTree>
    <p:extLst>
      <p:ext uri="{BB962C8B-B14F-4D97-AF65-F5344CB8AC3E}">
        <p14:creationId xmlns:p14="http://schemas.microsoft.com/office/powerpoint/2010/main" val="171407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a:t>Title Goes Here</a:t>
            </a:r>
          </a:p>
        </p:txBody>
      </p:sp>
      <p:sp>
        <p:nvSpPr>
          <p:cNvPr id="13"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a:solidFill>
                  <a:schemeClr val="bg2">
                    <a:lumMod val="65000"/>
                  </a:schemeClr>
                </a:solidFill>
                <a:latin typeface="+mn-lt"/>
                <a:ea typeface="+mn-ea"/>
                <a:cs typeface="CiscoSans Thin"/>
              </a:rPr>
              <a:t>© 2019  Cisco and/or its affiliates. All rights reserved.   Cisco Confidential</a:t>
            </a:r>
          </a:p>
        </p:txBody>
      </p:sp>
    </p:spTree>
  </p:cSld>
  <p:clrMap bg1="lt1" tx1="dk1" bg2="lt2" tx2="dk2" accent1="accent1" accent2="accent2" accent3="accent3" accent4="accent4" accent5="accent5" accent6="accent6" hlink="hlink" folHlink="folHlink"/>
  <p:sldLayoutIdLst>
    <p:sldLayoutId id="2147483874" r:id="rId1"/>
    <p:sldLayoutId id="2147483876" r:id="rId2"/>
    <p:sldLayoutId id="2147484013" r:id="rId3"/>
    <p:sldLayoutId id="2147483982" r:id="rId4"/>
    <p:sldLayoutId id="2147484014" r:id="rId5"/>
    <p:sldLayoutId id="2147483978" r:id="rId6"/>
    <p:sldLayoutId id="2147483979" r:id="rId7"/>
    <p:sldLayoutId id="2147483980" r:id="rId8"/>
    <p:sldLayoutId id="2147483981" r:id="rId9"/>
    <p:sldLayoutId id="2147483879" r:id="rId10"/>
    <p:sldLayoutId id="2147483976" r:id="rId11"/>
    <p:sldLayoutId id="2147483885" r:id="rId12"/>
    <p:sldLayoutId id="2147484011" r:id="rId13"/>
    <p:sldLayoutId id="2147483985" r:id="rId14"/>
    <p:sldLayoutId id="2147483986" r:id="rId15"/>
    <p:sldLayoutId id="2147483969" r:id="rId16"/>
    <p:sldLayoutId id="2147483968" r:id="rId17"/>
    <p:sldLayoutId id="2147483973" r:id="rId18"/>
    <p:sldLayoutId id="2147483967" r:id="rId19"/>
    <p:sldLayoutId id="2147483970" r:id="rId20"/>
    <p:sldLayoutId id="2147483987" r:id="rId21"/>
    <p:sldLayoutId id="2147483983" r:id="rId22"/>
    <p:sldLayoutId id="2147483971" r:id="rId23"/>
    <p:sldLayoutId id="2147483972" r:id="rId24"/>
    <p:sldLayoutId id="2147483897" r:id="rId25"/>
  </p:sldLayoutIdLst>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portal.wxcc-us1.cisco.com/portal/home.html" TargetMode="External"/><Relationship Id="rId2" Type="http://schemas.openxmlformats.org/officeDocument/2006/relationships/hyperlink" Target="https://admin.webex.com/" TargetMode="External"/><Relationship Id="rId1" Type="http://schemas.openxmlformats.org/officeDocument/2006/relationships/slideLayout" Target="../slideLayouts/slideLayout12.xml"/><Relationship Id="rId5" Type="http://schemas.openxmlformats.org/officeDocument/2006/relationships/hyperlink" Target="https://5f9a64f59d94640016f709bf.mockapi.io/api/customers/account" TargetMode="External"/><Relationship Id="rId4" Type="http://schemas.openxmlformats.org/officeDocument/2006/relationships/hyperlink" Target="https://desktop.wxcc-us1.cisco.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69496" y="4348762"/>
            <a:ext cx="7037805" cy="288131"/>
          </a:xfrm>
        </p:spPr>
        <p:txBody>
          <a:bodyPr lIns="91420" tIns="45710" rIns="91420" bIns="45710" anchor="t"/>
          <a:lstStyle/>
          <a:p>
            <a:r>
              <a:rPr lang="en-US"/>
              <a:t>12-9-2020</a:t>
            </a:r>
            <a:endParaRPr lang="en-US" dirty="0"/>
          </a:p>
        </p:txBody>
      </p:sp>
      <p:sp>
        <p:nvSpPr>
          <p:cNvPr id="6" name="Title 5"/>
          <p:cNvSpPr>
            <a:spLocks noGrp="1"/>
          </p:cNvSpPr>
          <p:nvPr>
            <p:ph type="ctrTitle"/>
          </p:nvPr>
        </p:nvSpPr>
        <p:spPr/>
        <p:txBody>
          <a:bodyPr/>
          <a:lstStyle/>
          <a:p>
            <a:r>
              <a:rPr lang="en-US"/>
              <a:t>SFP Demo Configuration Handbook </a:t>
            </a:r>
            <a:br>
              <a:rPr lang="en-US"/>
            </a:br>
            <a:r>
              <a:rPr lang="en-US" sz="2400"/>
              <a:t>WxCC 2.0</a:t>
            </a:r>
            <a:br>
              <a:rPr lang="en-US" sz="2400"/>
            </a:br>
            <a:r>
              <a:rPr lang="en-US" sz="2400"/>
              <a:t> </a:t>
            </a:r>
          </a:p>
        </p:txBody>
      </p:sp>
      <p:sp>
        <p:nvSpPr>
          <p:cNvPr id="8" name="Text Placeholder 7">
            <a:extLst>
              <a:ext uri="{FF2B5EF4-FFF2-40B4-BE49-F238E27FC236}">
                <a16:creationId xmlns:a16="http://schemas.microsoft.com/office/drawing/2014/main" id="{FDD10C06-B902-4149-8658-93961865A03F}"/>
              </a:ext>
            </a:extLst>
          </p:cNvPr>
          <p:cNvSpPr>
            <a:spLocks noGrp="1"/>
          </p:cNvSpPr>
          <p:nvPr>
            <p:ph type="body" sz="quarter" idx="13"/>
          </p:nvPr>
        </p:nvSpPr>
        <p:spPr/>
        <p:txBody>
          <a:bodyPr lIns="91420" tIns="45710" rIns="91420" bIns="45710" anchor="t"/>
          <a:lstStyle/>
          <a:p>
            <a:r>
              <a:rPr lang="en-GB">
                <a:ea typeface="ＭＳ Ｐゴシック"/>
              </a:rPr>
              <a:t>CCBU Solution Assurance</a:t>
            </a:r>
          </a:p>
          <a:p>
            <a:r>
              <a:rPr lang="en-GB" sz="1600">
                <a:ea typeface="ＭＳ Ｐゴシック"/>
              </a:rPr>
              <a:t>Document version 1.0</a:t>
            </a:r>
            <a:endParaRPr lang="en-GB" sz="1600"/>
          </a:p>
        </p:txBody>
      </p:sp>
    </p:spTree>
    <p:extLst>
      <p:ext uri="{BB962C8B-B14F-4D97-AF65-F5344CB8AC3E}">
        <p14:creationId xmlns:p14="http://schemas.microsoft.com/office/powerpoint/2010/main" val="202489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FC98B2-810E-CC45-A325-0667FB3736E5}"/>
              </a:ext>
            </a:extLst>
          </p:cNvPr>
          <p:cNvSpPr txBox="1"/>
          <p:nvPr/>
        </p:nvSpPr>
        <p:spPr>
          <a:xfrm>
            <a:off x="309282" y="282850"/>
            <a:ext cx="7810723" cy="275653"/>
          </a:xfrm>
          <a:prstGeom prst="rect">
            <a:avLst/>
          </a:prstGeom>
          <a:noFill/>
        </p:spPr>
        <p:txBody>
          <a:bodyPr wrap="square" lIns="91440" tIns="45720" rIns="91440" bIns="45720" rtlCol="0" anchor="t">
            <a:spAutoFit/>
          </a:bodyPr>
          <a:lstStyle/>
          <a:p>
            <a:pPr marR="580390" lvl="1">
              <a:lnSpc>
                <a:spcPct val="103000"/>
              </a:lnSpc>
              <a:spcAft>
                <a:spcPts val="65"/>
              </a:spcAft>
              <a:buSzPts val="1000"/>
            </a:pPr>
            <a:r>
              <a:rPr lang="en-US" sz="1200" b="1">
                <a:solidFill>
                  <a:srgbClr val="1E4471"/>
                </a:solidFill>
                <a:latin typeface="CiscoSansTT ExtraLight"/>
                <a:ea typeface="ＭＳ Ｐゴシック"/>
              </a:rPr>
              <a:t>Step2:  </a:t>
            </a:r>
            <a:r>
              <a:rPr lang="en-US" sz="1200">
                <a:solidFill>
                  <a:srgbClr val="1E4471"/>
                </a:solidFill>
                <a:latin typeface="CiscoSansTT ExtraLight"/>
                <a:ea typeface="ＭＳ Ｐゴシック"/>
              </a:rPr>
              <a:t>Click on Manage Users option to add the users Manually.</a:t>
            </a:r>
          </a:p>
        </p:txBody>
      </p:sp>
      <p:pic>
        <p:nvPicPr>
          <p:cNvPr id="3" name="Picture 3" descr="Table&#10;&#10;Description automatically generated">
            <a:extLst>
              <a:ext uri="{FF2B5EF4-FFF2-40B4-BE49-F238E27FC236}">
                <a16:creationId xmlns:a16="http://schemas.microsoft.com/office/drawing/2014/main" id="{811663FF-8C97-4F99-9D7B-810CBB1450C7}"/>
              </a:ext>
            </a:extLst>
          </p:cNvPr>
          <p:cNvPicPr>
            <a:picLocks noChangeAspect="1"/>
          </p:cNvPicPr>
          <p:nvPr/>
        </p:nvPicPr>
        <p:blipFill>
          <a:blip r:embed="rId2"/>
          <a:stretch>
            <a:fillRect/>
          </a:stretch>
        </p:blipFill>
        <p:spPr>
          <a:xfrm>
            <a:off x="328961" y="690266"/>
            <a:ext cx="8479107" cy="4006900"/>
          </a:xfrm>
          <a:prstGeom prst="rect">
            <a:avLst/>
          </a:prstGeom>
          <a:ln>
            <a:solidFill>
              <a:schemeClr val="accent1"/>
            </a:solidFill>
          </a:ln>
        </p:spPr>
      </p:pic>
    </p:spTree>
    <p:extLst>
      <p:ext uri="{BB962C8B-B14F-4D97-AF65-F5344CB8AC3E}">
        <p14:creationId xmlns:p14="http://schemas.microsoft.com/office/powerpoint/2010/main" val="487828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FC98B2-810E-CC45-A325-0667FB3736E5}"/>
              </a:ext>
            </a:extLst>
          </p:cNvPr>
          <p:cNvSpPr txBox="1"/>
          <p:nvPr/>
        </p:nvSpPr>
        <p:spPr>
          <a:xfrm>
            <a:off x="309282" y="282850"/>
            <a:ext cx="7810723" cy="275653"/>
          </a:xfrm>
          <a:prstGeom prst="rect">
            <a:avLst/>
          </a:prstGeom>
          <a:noFill/>
        </p:spPr>
        <p:txBody>
          <a:bodyPr wrap="square" lIns="91440" tIns="45720" rIns="91440" bIns="45720" rtlCol="0" anchor="t">
            <a:spAutoFit/>
          </a:bodyPr>
          <a:lstStyle/>
          <a:p>
            <a:pPr marR="580390" lvl="1">
              <a:lnSpc>
                <a:spcPct val="103000"/>
              </a:lnSpc>
              <a:spcAft>
                <a:spcPts val="65"/>
              </a:spcAft>
              <a:buSzPts val="1000"/>
            </a:pPr>
            <a:r>
              <a:rPr lang="en-US" sz="1200" b="1">
                <a:solidFill>
                  <a:srgbClr val="1E4471"/>
                </a:solidFill>
                <a:latin typeface="CiscoSansTT ExtraLight"/>
                <a:ea typeface="ＭＳ Ｐゴシック"/>
              </a:rPr>
              <a:t>Step3:  </a:t>
            </a:r>
            <a:r>
              <a:rPr lang="en-US" sz="1200">
                <a:solidFill>
                  <a:srgbClr val="1E4471"/>
                </a:solidFill>
                <a:latin typeface="CiscoSansTT ExtraLight"/>
                <a:ea typeface="ＭＳ Ｐゴシック"/>
              </a:rPr>
              <a:t>Click on Manually Add or Modify Users.</a:t>
            </a:r>
          </a:p>
        </p:txBody>
      </p:sp>
      <p:pic>
        <p:nvPicPr>
          <p:cNvPr id="2" name="Picture 3" descr="Graphical user interface, application, PowerPoint&#10;&#10;Description automatically generated">
            <a:extLst>
              <a:ext uri="{FF2B5EF4-FFF2-40B4-BE49-F238E27FC236}">
                <a16:creationId xmlns:a16="http://schemas.microsoft.com/office/drawing/2014/main" id="{F3470A38-6DE7-4605-945C-F148AB4FC87F}"/>
              </a:ext>
            </a:extLst>
          </p:cNvPr>
          <p:cNvPicPr>
            <a:picLocks noChangeAspect="1"/>
          </p:cNvPicPr>
          <p:nvPr/>
        </p:nvPicPr>
        <p:blipFill>
          <a:blip r:embed="rId2"/>
          <a:stretch>
            <a:fillRect/>
          </a:stretch>
        </p:blipFill>
        <p:spPr>
          <a:xfrm>
            <a:off x="217448" y="749515"/>
            <a:ext cx="8702131" cy="3979002"/>
          </a:xfrm>
          <a:prstGeom prst="rect">
            <a:avLst/>
          </a:prstGeom>
          <a:ln>
            <a:solidFill>
              <a:schemeClr val="accent1"/>
            </a:solidFill>
          </a:ln>
        </p:spPr>
      </p:pic>
    </p:spTree>
    <p:extLst>
      <p:ext uri="{BB962C8B-B14F-4D97-AF65-F5344CB8AC3E}">
        <p14:creationId xmlns:p14="http://schemas.microsoft.com/office/powerpoint/2010/main" val="527953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FC98B2-810E-CC45-A325-0667FB3736E5}"/>
              </a:ext>
            </a:extLst>
          </p:cNvPr>
          <p:cNvSpPr txBox="1"/>
          <p:nvPr/>
        </p:nvSpPr>
        <p:spPr>
          <a:xfrm>
            <a:off x="309282" y="282850"/>
            <a:ext cx="8174760" cy="476797"/>
          </a:xfrm>
          <a:prstGeom prst="rect">
            <a:avLst/>
          </a:prstGeom>
          <a:noFill/>
        </p:spPr>
        <p:txBody>
          <a:bodyPr wrap="square" lIns="91440" tIns="45720" rIns="91440" bIns="45720" rtlCol="0" anchor="t">
            <a:spAutoFit/>
          </a:bodyPr>
          <a:lstStyle/>
          <a:p>
            <a:pPr marR="580390" lvl="1">
              <a:lnSpc>
                <a:spcPct val="103000"/>
              </a:lnSpc>
              <a:spcAft>
                <a:spcPts val="65"/>
              </a:spcAft>
              <a:buSzPts val="1000"/>
            </a:pPr>
            <a:r>
              <a:rPr lang="en-US" sz="1200" b="1" dirty="0">
                <a:solidFill>
                  <a:srgbClr val="1E4471"/>
                </a:solidFill>
                <a:latin typeface="CiscoSansTT ExtraLight"/>
                <a:ea typeface="ＭＳ Ｐゴシック"/>
              </a:rPr>
              <a:t>NOTE:</a:t>
            </a:r>
          </a:p>
          <a:p>
            <a:pPr marR="580390" lvl="1">
              <a:lnSpc>
                <a:spcPct val="103000"/>
              </a:lnSpc>
              <a:spcAft>
                <a:spcPts val="65"/>
              </a:spcAft>
              <a:buSzPts val="1000"/>
            </a:pPr>
            <a:r>
              <a:rPr lang="en-US" sz="1200" b="1" dirty="0">
                <a:solidFill>
                  <a:srgbClr val="1E4471"/>
                </a:solidFill>
                <a:latin typeface="CiscoSansTT ExtraLight"/>
                <a:ea typeface="ＭＳ Ｐゴシック"/>
              </a:rPr>
              <a:t>We have created an additional alias agent for everyone.  This is the agent you will be on-boarding</a:t>
            </a:r>
            <a:endParaRPr lang="en-US" sz="1200" dirty="0">
              <a:solidFill>
                <a:srgbClr val="1E4471"/>
              </a:solidFill>
              <a:latin typeface="CiscoSansTT ExtraLight"/>
              <a:ea typeface="ＭＳ Ｐゴシック"/>
            </a:endParaRPr>
          </a:p>
        </p:txBody>
      </p:sp>
      <p:sp>
        <p:nvSpPr>
          <p:cNvPr id="4" name="TextBox 3">
            <a:extLst>
              <a:ext uri="{FF2B5EF4-FFF2-40B4-BE49-F238E27FC236}">
                <a16:creationId xmlns:a16="http://schemas.microsoft.com/office/drawing/2014/main" id="{44DE9E1F-D1BC-4547-860B-F05A474D925A}"/>
              </a:ext>
            </a:extLst>
          </p:cNvPr>
          <p:cNvSpPr txBox="1"/>
          <p:nvPr/>
        </p:nvSpPr>
        <p:spPr>
          <a:xfrm>
            <a:off x="309282" y="1015696"/>
            <a:ext cx="8564374" cy="476797"/>
          </a:xfrm>
          <a:prstGeom prst="rect">
            <a:avLst/>
          </a:prstGeom>
          <a:noFill/>
        </p:spPr>
        <p:txBody>
          <a:bodyPr wrap="square" lIns="91440" tIns="45720" rIns="91440" bIns="45720" rtlCol="0" anchor="t">
            <a:spAutoFit/>
          </a:bodyPr>
          <a:lstStyle/>
          <a:p>
            <a:pPr marR="580390" lvl="1">
              <a:lnSpc>
                <a:spcPct val="103000"/>
              </a:lnSpc>
              <a:spcAft>
                <a:spcPts val="65"/>
              </a:spcAft>
              <a:buSzPts val="1000"/>
            </a:pPr>
            <a:r>
              <a:rPr lang="en-US" sz="1200" b="1" dirty="0">
                <a:solidFill>
                  <a:srgbClr val="1E4471"/>
                </a:solidFill>
                <a:latin typeface="CiscoSansTT ExtraLight"/>
                <a:ea typeface="ＭＳ Ｐゴシック"/>
              </a:rPr>
              <a:t>User Alias:</a:t>
            </a:r>
          </a:p>
          <a:p>
            <a:pPr marR="580390" lvl="1">
              <a:lnSpc>
                <a:spcPct val="103000"/>
              </a:lnSpc>
              <a:spcAft>
                <a:spcPts val="65"/>
              </a:spcAft>
              <a:buSzPts val="1000"/>
            </a:pPr>
            <a:r>
              <a:rPr lang="en-US" sz="1200" b="1" dirty="0">
                <a:solidFill>
                  <a:srgbClr val="1E4471"/>
                </a:solidFill>
                <a:latin typeface="CiscoSansTT ExtraLight"/>
                <a:ea typeface="ＭＳ Ｐゴシック"/>
              </a:rPr>
              <a:t>&lt;username&gt;_agent1@email.carehybrid.com         /		</a:t>
            </a:r>
            <a:r>
              <a:rPr lang="en-US" sz="1200" b="1" dirty="0" err="1">
                <a:solidFill>
                  <a:srgbClr val="1E4471"/>
                </a:solidFill>
                <a:latin typeface="+mj-lt"/>
                <a:ea typeface="ＭＳ Ｐゴシック"/>
              </a:rPr>
              <a:t>ie</a:t>
            </a:r>
            <a:r>
              <a:rPr lang="en-US" sz="1200" b="1" dirty="0">
                <a:solidFill>
                  <a:srgbClr val="1E4471"/>
                </a:solidFill>
                <a:latin typeface="+mj-lt"/>
                <a:ea typeface="ＭＳ Ｐゴシック"/>
              </a:rPr>
              <a:t>: </a:t>
            </a:r>
            <a:r>
              <a:rPr lang="en-US" sz="1200" u="sng" dirty="0">
                <a:solidFill>
                  <a:srgbClr val="0563C1"/>
                </a:solidFill>
                <a:latin typeface="+mj-lt"/>
              </a:rPr>
              <a:t>ntheolog_agent1@email.carehybrid.com</a:t>
            </a:r>
            <a:endParaRPr lang="en-US" sz="1200" dirty="0">
              <a:solidFill>
                <a:srgbClr val="1E4471"/>
              </a:solidFill>
              <a:latin typeface="+mj-lt"/>
              <a:ea typeface="ＭＳ Ｐゴシック"/>
            </a:endParaRPr>
          </a:p>
        </p:txBody>
      </p:sp>
      <p:cxnSp>
        <p:nvCxnSpPr>
          <p:cNvPr id="6" name="Straight Connector 5">
            <a:extLst>
              <a:ext uri="{FF2B5EF4-FFF2-40B4-BE49-F238E27FC236}">
                <a16:creationId xmlns:a16="http://schemas.microsoft.com/office/drawing/2014/main" id="{7852E227-DEFA-A349-AF10-CB98F45AE6C6}"/>
              </a:ext>
            </a:extLst>
          </p:cNvPr>
          <p:cNvCxnSpPr/>
          <p:nvPr/>
        </p:nvCxnSpPr>
        <p:spPr>
          <a:xfrm>
            <a:off x="866692" y="874643"/>
            <a:ext cx="639284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20B342-6D6F-E542-849F-8296183D04DE}"/>
              </a:ext>
            </a:extLst>
          </p:cNvPr>
          <p:cNvSpPr txBox="1"/>
          <p:nvPr/>
        </p:nvSpPr>
        <p:spPr>
          <a:xfrm rot="18796376">
            <a:off x="5175572" y="1090340"/>
            <a:ext cx="1067921" cy="369332"/>
          </a:xfrm>
          <a:prstGeom prst="rect">
            <a:avLst/>
          </a:prstGeom>
          <a:noFill/>
        </p:spPr>
        <p:txBody>
          <a:bodyPr wrap="none" rtlCol="0">
            <a:spAutoFit/>
          </a:bodyPr>
          <a:lstStyle/>
          <a:p>
            <a:r>
              <a:rPr lang="en-US" dirty="0">
                <a:solidFill>
                  <a:schemeClr val="accent6">
                    <a:lumMod val="60000"/>
                    <a:lumOff val="40000"/>
                  </a:schemeClr>
                </a:solidFill>
                <a:latin typeface="+mn-lt"/>
              </a:rPr>
              <a:t>example</a:t>
            </a:r>
          </a:p>
        </p:txBody>
      </p:sp>
    </p:spTree>
    <p:extLst>
      <p:ext uri="{BB962C8B-B14F-4D97-AF65-F5344CB8AC3E}">
        <p14:creationId xmlns:p14="http://schemas.microsoft.com/office/powerpoint/2010/main" val="4131179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FC98B2-810E-CC45-A325-0667FB3736E5}"/>
              </a:ext>
            </a:extLst>
          </p:cNvPr>
          <p:cNvSpPr txBox="1"/>
          <p:nvPr/>
        </p:nvSpPr>
        <p:spPr>
          <a:xfrm>
            <a:off x="309282" y="282850"/>
            <a:ext cx="8431009" cy="857158"/>
          </a:xfrm>
          <a:prstGeom prst="rect">
            <a:avLst/>
          </a:prstGeom>
          <a:noFill/>
        </p:spPr>
        <p:txBody>
          <a:bodyPr wrap="square" lIns="91440" tIns="45720" rIns="91440" bIns="45720" rtlCol="0" anchor="t">
            <a:spAutoFit/>
          </a:bodyPr>
          <a:lstStyle/>
          <a:p>
            <a:pPr marR="580390" lvl="1">
              <a:lnSpc>
                <a:spcPct val="103000"/>
              </a:lnSpc>
              <a:spcAft>
                <a:spcPts val="65"/>
              </a:spcAft>
              <a:buSzPts val="1000"/>
            </a:pPr>
            <a:r>
              <a:rPr lang="en-US" sz="1200" b="1" dirty="0">
                <a:solidFill>
                  <a:srgbClr val="1E4471"/>
                </a:solidFill>
                <a:latin typeface="CiscoSansTT ExtraLight"/>
                <a:ea typeface="ＭＳ Ｐゴシック"/>
              </a:rPr>
              <a:t>Step4:  </a:t>
            </a:r>
            <a:r>
              <a:rPr lang="en-US" sz="1200" dirty="0">
                <a:solidFill>
                  <a:srgbClr val="1E4471"/>
                </a:solidFill>
                <a:latin typeface="CiscoSansTT ExtraLight"/>
                <a:ea typeface="ＭＳ Ｐゴシック"/>
              </a:rPr>
              <a:t>Administrator will get a Pop-up for Welcome Email Notification and once they click next the option will be presented to Add user manually. Up to 25 users can be added manually as shown below.</a:t>
            </a:r>
          </a:p>
          <a:p>
            <a:pPr marR="580390" lvl="1">
              <a:lnSpc>
                <a:spcPct val="103000"/>
              </a:lnSpc>
              <a:spcAft>
                <a:spcPts val="65"/>
              </a:spcAft>
              <a:buSzPts val="1000"/>
            </a:pPr>
            <a:r>
              <a:rPr lang="en-US" sz="1200" dirty="0">
                <a:solidFill>
                  <a:srgbClr val="1E4471"/>
                </a:solidFill>
                <a:latin typeface="CiscoSansTT ExtraLight"/>
                <a:ea typeface="ＭＳ Ｐゴシック"/>
              </a:rPr>
              <a:t>	*Choose the second radio button  option (Name and Email Address) Up to you as far as 	 	  names…..but the email will be your &lt;username&gt;_agent1@email.carehybrid.com</a:t>
            </a:r>
          </a:p>
        </p:txBody>
      </p:sp>
      <p:pic>
        <p:nvPicPr>
          <p:cNvPr id="3" name="Picture 3" descr="A picture containing graphical user interface&#10;&#10;Description automatically generated">
            <a:extLst>
              <a:ext uri="{FF2B5EF4-FFF2-40B4-BE49-F238E27FC236}">
                <a16:creationId xmlns:a16="http://schemas.microsoft.com/office/drawing/2014/main" id="{D251440E-B1B0-492C-8C56-5B6A183F2702}"/>
              </a:ext>
            </a:extLst>
          </p:cNvPr>
          <p:cNvPicPr>
            <a:picLocks noChangeAspect="1"/>
          </p:cNvPicPr>
          <p:nvPr/>
        </p:nvPicPr>
        <p:blipFill>
          <a:blip r:embed="rId2"/>
          <a:stretch>
            <a:fillRect/>
          </a:stretch>
        </p:blipFill>
        <p:spPr>
          <a:xfrm>
            <a:off x="206477" y="1579364"/>
            <a:ext cx="4318309" cy="3228811"/>
          </a:xfrm>
          <a:prstGeom prst="rect">
            <a:avLst/>
          </a:prstGeom>
          <a:ln>
            <a:solidFill>
              <a:schemeClr val="accent1"/>
            </a:solidFill>
          </a:ln>
        </p:spPr>
      </p:pic>
      <p:pic>
        <p:nvPicPr>
          <p:cNvPr id="2" name="Picture 1">
            <a:extLst>
              <a:ext uri="{FF2B5EF4-FFF2-40B4-BE49-F238E27FC236}">
                <a16:creationId xmlns:a16="http://schemas.microsoft.com/office/drawing/2014/main" id="{FA6EDEA9-F713-984D-A4F9-7793937CE798}"/>
              </a:ext>
            </a:extLst>
          </p:cNvPr>
          <p:cNvPicPr>
            <a:picLocks noChangeAspect="1"/>
          </p:cNvPicPr>
          <p:nvPr/>
        </p:nvPicPr>
        <p:blipFill>
          <a:blip r:embed="rId3"/>
          <a:stretch>
            <a:fillRect/>
          </a:stretch>
        </p:blipFill>
        <p:spPr>
          <a:xfrm>
            <a:off x="4691493" y="1579364"/>
            <a:ext cx="4332561" cy="3228811"/>
          </a:xfrm>
          <a:prstGeom prst="rect">
            <a:avLst/>
          </a:prstGeom>
          <a:ln>
            <a:solidFill>
              <a:schemeClr val="accent1"/>
            </a:solidFill>
          </a:ln>
        </p:spPr>
      </p:pic>
      <p:sp>
        <p:nvSpPr>
          <p:cNvPr id="6" name="TextBox 5">
            <a:extLst>
              <a:ext uri="{FF2B5EF4-FFF2-40B4-BE49-F238E27FC236}">
                <a16:creationId xmlns:a16="http://schemas.microsoft.com/office/drawing/2014/main" id="{AC730AFE-C4AC-0941-A9E8-670ABA6AC418}"/>
              </a:ext>
            </a:extLst>
          </p:cNvPr>
          <p:cNvSpPr txBox="1"/>
          <p:nvPr/>
        </p:nvSpPr>
        <p:spPr>
          <a:xfrm rot="18796376">
            <a:off x="6559097" y="2434843"/>
            <a:ext cx="1067921" cy="369332"/>
          </a:xfrm>
          <a:prstGeom prst="rect">
            <a:avLst/>
          </a:prstGeom>
          <a:noFill/>
        </p:spPr>
        <p:txBody>
          <a:bodyPr wrap="none" rtlCol="0">
            <a:spAutoFit/>
          </a:bodyPr>
          <a:lstStyle/>
          <a:p>
            <a:r>
              <a:rPr lang="en-US" dirty="0">
                <a:solidFill>
                  <a:schemeClr val="accent6">
                    <a:lumMod val="60000"/>
                    <a:lumOff val="40000"/>
                  </a:schemeClr>
                </a:solidFill>
                <a:latin typeface="+mn-lt"/>
              </a:rPr>
              <a:t>example</a:t>
            </a:r>
          </a:p>
        </p:txBody>
      </p:sp>
      <p:cxnSp>
        <p:nvCxnSpPr>
          <p:cNvPr id="7" name="Straight Arrow Connector 6">
            <a:extLst>
              <a:ext uri="{FF2B5EF4-FFF2-40B4-BE49-F238E27FC236}">
                <a16:creationId xmlns:a16="http://schemas.microsoft.com/office/drawing/2014/main" id="{0DA1CD86-448B-AA4D-AB7F-AE380CA5F30F}"/>
              </a:ext>
            </a:extLst>
          </p:cNvPr>
          <p:cNvCxnSpPr>
            <a:cxnSpLocks/>
          </p:cNvCxnSpPr>
          <p:nvPr/>
        </p:nvCxnSpPr>
        <p:spPr>
          <a:xfrm>
            <a:off x="2453096" y="1140008"/>
            <a:ext cx="2345273" cy="1338178"/>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061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FC98B2-810E-CC45-A325-0667FB3736E5}"/>
              </a:ext>
            </a:extLst>
          </p:cNvPr>
          <p:cNvSpPr txBox="1"/>
          <p:nvPr/>
        </p:nvSpPr>
        <p:spPr>
          <a:xfrm>
            <a:off x="309282" y="282850"/>
            <a:ext cx="8431009" cy="275653"/>
          </a:xfrm>
          <a:prstGeom prst="rect">
            <a:avLst/>
          </a:prstGeom>
          <a:noFill/>
        </p:spPr>
        <p:txBody>
          <a:bodyPr wrap="square" lIns="91440" tIns="45720" rIns="91440" bIns="45720" rtlCol="0" anchor="t">
            <a:spAutoFit/>
          </a:bodyPr>
          <a:lstStyle/>
          <a:p>
            <a:pPr marR="580390" lvl="1">
              <a:lnSpc>
                <a:spcPct val="103000"/>
              </a:lnSpc>
              <a:spcAft>
                <a:spcPts val="65"/>
              </a:spcAft>
              <a:buSzPts val="1000"/>
            </a:pPr>
            <a:r>
              <a:rPr lang="en-US" sz="1200" b="1">
                <a:solidFill>
                  <a:srgbClr val="1E4471"/>
                </a:solidFill>
                <a:latin typeface="CiscoSansTT ExtraLight"/>
                <a:ea typeface="ＭＳ Ｐゴシック"/>
              </a:rPr>
              <a:t>Step5:  </a:t>
            </a:r>
            <a:r>
              <a:rPr lang="en-US" sz="1200">
                <a:solidFill>
                  <a:srgbClr val="1E4471"/>
                </a:solidFill>
                <a:latin typeface="CiscoSansTT ExtraLight"/>
                <a:ea typeface="ＭＳ Ｐゴシック"/>
              </a:rPr>
              <a:t>Admin will get the below message to verify the Name and email address of the new users.</a:t>
            </a:r>
          </a:p>
        </p:txBody>
      </p:sp>
      <p:pic>
        <p:nvPicPr>
          <p:cNvPr id="3" name="Picture 2">
            <a:extLst>
              <a:ext uri="{FF2B5EF4-FFF2-40B4-BE49-F238E27FC236}">
                <a16:creationId xmlns:a16="http://schemas.microsoft.com/office/drawing/2014/main" id="{472451E5-79B2-8B48-ADF9-38A9ABA1A99A}"/>
              </a:ext>
            </a:extLst>
          </p:cNvPr>
          <p:cNvPicPr>
            <a:picLocks noChangeAspect="1"/>
          </p:cNvPicPr>
          <p:nvPr/>
        </p:nvPicPr>
        <p:blipFill>
          <a:blip r:embed="rId2"/>
          <a:stretch>
            <a:fillRect/>
          </a:stretch>
        </p:blipFill>
        <p:spPr>
          <a:xfrm>
            <a:off x="1566332" y="872850"/>
            <a:ext cx="5317067" cy="3987800"/>
          </a:xfrm>
          <a:prstGeom prst="rect">
            <a:avLst/>
          </a:prstGeom>
          <a:ln>
            <a:solidFill>
              <a:schemeClr val="accent1"/>
            </a:solidFill>
          </a:ln>
        </p:spPr>
      </p:pic>
      <p:sp>
        <p:nvSpPr>
          <p:cNvPr id="2" name="Rectangle 1">
            <a:extLst>
              <a:ext uri="{FF2B5EF4-FFF2-40B4-BE49-F238E27FC236}">
                <a16:creationId xmlns:a16="http://schemas.microsoft.com/office/drawing/2014/main" id="{54A0C98A-6E3B-5B47-8B44-DD95E80A5947}"/>
              </a:ext>
            </a:extLst>
          </p:cNvPr>
          <p:cNvSpPr/>
          <p:nvPr/>
        </p:nvSpPr>
        <p:spPr>
          <a:xfrm>
            <a:off x="1749287" y="2019631"/>
            <a:ext cx="4985468" cy="27034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A61011AC-D9F6-7240-8993-17439FA57503}"/>
              </a:ext>
            </a:extLst>
          </p:cNvPr>
          <p:cNvSpPr txBox="1"/>
          <p:nvPr/>
        </p:nvSpPr>
        <p:spPr>
          <a:xfrm rot="18796376">
            <a:off x="3990827" y="1454777"/>
            <a:ext cx="1067921" cy="369332"/>
          </a:xfrm>
          <a:prstGeom prst="rect">
            <a:avLst/>
          </a:prstGeom>
          <a:noFill/>
        </p:spPr>
        <p:txBody>
          <a:bodyPr wrap="none" rtlCol="0">
            <a:spAutoFit/>
          </a:bodyPr>
          <a:lstStyle/>
          <a:p>
            <a:r>
              <a:rPr lang="en-US" dirty="0">
                <a:solidFill>
                  <a:schemeClr val="accent6">
                    <a:lumMod val="60000"/>
                    <a:lumOff val="40000"/>
                  </a:schemeClr>
                </a:solidFill>
                <a:latin typeface="+mn-lt"/>
              </a:rPr>
              <a:t>example</a:t>
            </a:r>
          </a:p>
        </p:txBody>
      </p:sp>
    </p:spTree>
    <p:extLst>
      <p:ext uri="{BB962C8B-B14F-4D97-AF65-F5344CB8AC3E}">
        <p14:creationId xmlns:p14="http://schemas.microsoft.com/office/powerpoint/2010/main" val="3319243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FC98B2-810E-CC45-A325-0667FB3736E5}"/>
              </a:ext>
            </a:extLst>
          </p:cNvPr>
          <p:cNvSpPr txBox="1"/>
          <p:nvPr/>
        </p:nvSpPr>
        <p:spPr>
          <a:xfrm>
            <a:off x="30502" y="234063"/>
            <a:ext cx="8976233" cy="656013"/>
          </a:xfrm>
          <a:prstGeom prst="rect">
            <a:avLst/>
          </a:prstGeom>
          <a:noFill/>
        </p:spPr>
        <p:txBody>
          <a:bodyPr wrap="square" lIns="91440" tIns="45720" rIns="91440" bIns="45720" rtlCol="0" anchor="t">
            <a:spAutoFit/>
          </a:bodyPr>
          <a:lstStyle/>
          <a:p>
            <a:pPr marR="580390" lvl="1">
              <a:lnSpc>
                <a:spcPct val="103000"/>
              </a:lnSpc>
              <a:spcAft>
                <a:spcPts val="65"/>
              </a:spcAft>
              <a:buSzPts val="1000"/>
            </a:pPr>
            <a:r>
              <a:rPr lang="en-US" sz="1200" b="1">
                <a:solidFill>
                  <a:srgbClr val="1E4471"/>
                </a:solidFill>
                <a:latin typeface="CiscoSansTT ExtraLight"/>
                <a:ea typeface="ＭＳ Ｐゴシック"/>
              </a:rPr>
              <a:t>Step6:  </a:t>
            </a:r>
            <a:r>
              <a:rPr lang="en-US" sz="1200">
                <a:solidFill>
                  <a:srgbClr val="1E4471"/>
                </a:solidFill>
                <a:latin typeface="CiscoSansTT ExtraLight"/>
                <a:ea typeface="ＭＳ Ｐゴシック"/>
              </a:rPr>
              <a:t>On this page Admin will assign the </a:t>
            </a:r>
            <a:r>
              <a:rPr lang="en-US" sz="1200" err="1">
                <a:solidFill>
                  <a:srgbClr val="1E4471"/>
                </a:solidFill>
                <a:latin typeface="CiscoSansTT ExtraLight"/>
                <a:ea typeface="ＭＳ Ｐゴシック"/>
              </a:rPr>
              <a:t>Webex</a:t>
            </a:r>
            <a:r>
              <a:rPr lang="en-US" sz="1200">
                <a:solidFill>
                  <a:srgbClr val="1E4471"/>
                </a:solidFill>
                <a:latin typeface="CiscoSansTT ExtraLight"/>
                <a:ea typeface="ＭＳ Ｐゴシック"/>
              </a:rPr>
              <a:t> CC Licenses as per the design. For example in below screenshot the both the Agents are assigned for Premium Agent Licenses and the Contact center flag is enabled for them. The user role is selected as Agent in the below example. Once done click on Add Users and the system will show the completion confirmation.</a:t>
            </a:r>
          </a:p>
        </p:txBody>
      </p:sp>
      <p:pic>
        <p:nvPicPr>
          <p:cNvPr id="3" name="Picture 3" descr="Table&#10;&#10;Description automatically generated">
            <a:extLst>
              <a:ext uri="{FF2B5EF4-FFF2-40B4-BE49-F238E27FC236}">
                <a16:creationId xmlns:a16="http://schemas.microsoft.com/office/drawing/2014/main" id="{CD8484D3-5912-4D75-B1DC-F7374FD2CAFB}"/>
              </a:ext>
            </a:extLst>
          </p:cNvPr>
          <p:cNvPicPr>
            <a:picLocks noChangeAspect="1"/>
          </p:cNvPicPr>
          <p:nvPr/>
        </p:nvPicPr>
        <p:blipFill>
          <a:blip r:embed="rId2"/>
          <a:stretch>
            <a:fillRect/>
          </a:stretch>
        </p:blipFill>
        <p:spPr>
          <a:xfrm>
            <a:off x="294114" y="1122727"/>
            <a:ext cx="4276493" cy="3880748"/>
          </a:xfrm>
          <a:prstGeom prst="rect">
            <a:avLst/>
          </a:prstGeom>
          <a:ln>
            <a:solidFill>
              <a:schemeClr val="accent1"/>
            </a:solidFill>
          </a:ln>
        </p:spPr>
      </p:pic>
      <p:pic>
        <p:nvPicPr>
          <p:cNvPr id="4" name="Picture 5" descr="A picture containing graphical user interface&#10;&#10;Description automatically generated">
            <a:extLst>
              <a:ext uri="{FF2B5EF4-FFF2-40B4-BE49-F238E27FC236}">
                <a16:creationId xmlns:a16="http://schemas.microsoft.com/office/drawing/2014/main" id="{3724E7DC-1511-4710-81F3-4A4E3F581711}"/>
              </a:ext>
            </a:extLst>
          </p:cNvPr>
          <p:cNvPicPr>
            <a:picLocks noChangeAspect="1"/>
          </p:cNvPicPr>
          <p:nvPr/>
        </p:nvPicPr>
        <p:blipFill>
          <a:blip r:embed="rId3"/>
          <a:stretch>
            <a:fillRect/>
          </a:stretch>
        </p:blipFill>
        <p:spPr>
          <a:xfrm>
            <a:off x="4636120" y="1487906"/>
            <a:ext cx="4408913" cy="3150390"/>
          </a:xfrm>
          <a:prstGeom prst="rect">
            <a:avLst/>
          </a:prstGeom>
          <a:ln>
            <a:solidFill>
              <a:schemeClr val="accent1"/>
            </a:solidFill>
          </a:ln>
        </p:spPr>
      </p:pic>
      <p:sp>
        <p:nvSpPr>
          <p:cNvPr id="2" name="Rectangle 1">
            <a:extLst>
              <a:ext uri="{FF2B5EF4-FFF2-40B4-BE49-F238E27FC236}">
                <a16:creationId xmlns:a16="http://schemas.microsoft.com/office/drawing/2014/main" id="{5B914017-BD97-AD4C-A19D-5188BA708BF2}"/>
              </a:ext>
            </a:extLst>
          </p:cNvPr>
          <p:cNvSpPr/>
          <p:nvPr/>
        </p:nvSpPr>
        <p:spPr>
          <a:xfrm>
            <a:off x="389614" y="4389120"/>
            <a:ext cx="1025718" cy="37371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1430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FC98B2-810E-CC45-A325-0667FB3736E5}"/>
              </a:ext>
            </a:extLst>
          </p:cNvPr>
          <p:cNvSpPr txBox="1"/>
          <p:nvPr/>
        </p:nvSpPr>
        <p:spPr>
          <a:xfrm>
            <a:off x="-271670" y="227494"/>
            <a:ext cx="8976233" cy="656013"/>
          </a:xfrm>
          <a:prstGeom prst="rect">
            <a:avLst/>
          </a:prstGeom>
          <a:noFill/>
        </p:spPr>
        <p:txBody>
          <a:bodyPr wrap="square" lIns="91440" tIns="45720" rIns="91440" bIns="45720" rtlCol="0" anchor="t">
            <a:spAutoFit/>
          </a:bodyPr>
          <a:lstStyle/>
          <a:p>
            <a:pPr marR="580390" lvl="1">
              <a:lnSpc>
                <a:spcPct val="103000"/>
              </a:lnSpc>
              <a:spcAft>
                <a:spcPts val="65"/>
              </a:spcAft>
              <a:buSzPts val="1000"/>
            </a:pPr>
            <a:r>
              <a:rPr lang="en-US" sz="1200" b="1">
                <a:solidFill>
                  <a:srgbClr val="1E4471"/>
                </a:solidFill>
                <a:latin typeface="CiscoSansTT ExtraLight"/>
                <a:ea typeface="ＭＳ Ｐゴシック"/>
              </a:rPr>
              <a:t>Step7:  </a:t>
            </a:r>
            <a:r>
              <a:rPr lang="en-US" sz="1200">
                <a:solidFill>
                  <a:srgbClr val="1E4471"/>
                </a:solidFill>
                <a:latin typeface="CiscoSansTT ExtraLight"/>
                <a:ea typeface="ＭＳ Ｐゴシック"/>
              </a:rPr>
              <a:t>In order to modify the role of the existing users, admin need to click on the user and the card will come up from the left of the control Hub. In the sample below we can see the current Role of the user is Premium Agent. Click on the Edit button and Admin can modify the roles to Standard Agent or Supervisor as per the business requirement.</a:t>
            </a:r>
          </a:p>
        </p:txBody>
      </p:sp>
      <p:pic>
        <p:nvPicPr>
          <p:cNvPr id="2" name="Picture 5" descr="Graphical user interface, application&#10;&#10;Description automatically generated">
            <a:extLst>
              <a:ext uri="{FF2B5EF4-FFF2-40B4-BE49-F238E27FC236}">
                <a16:creationId xmlns:a16="http://schemas.microsoft.com/office/drawing/2014/main" id="{C25AFDE2-B2E4-4653-845B-7C3D0306158B}"/>
              </a:ext>
            </a:extLst>
          </p:cNvPr>
          <p:cNvPicPr>
            <a:picLocks noChangeAspect="1"/>
          </p:cNvPicPr>
          <p:nvPr/>
        </p:nvPicPr>
        <p:blipFill>
          <a:blip r:embed="rId2"/>
          <a:stretch>
            <a:fillRect/>
          </a:stretch>
        </p:blipFill>
        <p:spPr>
          <a:xfrm>
            <a:off x="80141" y="1149399"/>
            <a:ext cx="5042337" cy="2621357"/>
          </a:xfrm>
          <a:prstGeom prst="rect">
            <a:avLst/>
          </a:prstGeom>
          <a:ln>
            <a:solidFill>
              <a:schemeClr val="accent1"/>
            </a:solidFill>
          </a:ln>
        </p:spPr>
      </p:pic>
      <p:pic>
        <p:nvPicPr>
          <p:cNvPr id="6" name="Picture 6" descr="Table&#10;&#10;Description automatically generated">
            <a:extLst>
              <a:ext uri="{FF2B5EF4-FFF2-40B4-BE49-F238E27FC236}">
                <a16:creationId xmlns:a16="http://schemas.microsoft.com/office/drawing/2014/main" id="{7BDC6FA8-74C9-4C90-9594-AC1B75CC40BE}"/>
              </a:ext>
            </a:extLst>
          </p:cNvPr>
          <p:cNvPicPr>
            <a:picLocks noChangeAspect="1"/>
          </p:cNvPicPr>
          <p:nvPr/>
        </p:nvPicPr>
        <p:blipFill>
          <a:blip r:embed="rId3"/>
          <a:stretch>
            <a:fillRect/>
          </a:stretch>
        </p:blipFill>
        <p:spPr>
          <a:xfrm>
            <a:off x="5105400" y="1034356"/>
            <a:ext cx="3912476" cy="3567459"/>
          </a:xfrm>
          <a:prstGeom prst="rect">
            <a:avLst/>
          </a:prstGeom>
          <a:ln>
            <a:solidFill>
              <a:schemeClr val="accent1"/>
            </a:solidFill>
          </a:ln>
        </p:spPr>
      </p:pic>
      <p:sp>
        <p:nvSpPr>
          <p:cNvPr id="3" name="Rectangle 2">
            <a:extLst>
              <a:ext uri="{FF2B5EF4-FFF2-40B4-BE49-F238E27FC236}">
                <a16:creationId xmlns:a16="http://schemas.microsoft.com/office/drawing/2014/main" id="{1F68831C-A42B-0B4A-AB12-CE3040C9CC62}"/>
              </a:ext>
            </a:extLst>
          </p:cNvPr>
          <p:cNvSpPr/>
          <p:nvPr/>
        </p:nvSpPr>
        <p:spPr>
          <a:xfrm>
            <a:off x="5178137" y="4158532"/>
            <a:ext cx="928465" cy="32600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2630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FC98B2-810E-CC45-A325-0667FB3736E5}"/>
              </a:ext>
            </a:extLst>
          </p:cNvPr>
          <p:cNvSpPr txBox="1"/>
          <p:nvPr/>
        </p:nvSpPr>
        <p:spPr>
          <a:xfrm>
            <a:off x="-271670" y="227494"/>
            <a:ext cx="8976233" cy="844334"/>
          </a:xfrm>
          <a:prstGeom prst="rect">
            <a:avLst/>
          </a:prstGeom>
          <a:noFill/>
        </p:spPr>
        <p:txBody>
          <a:bodyPr wrap="square" lIns="91440" tIns="45720" rIns="91440" bIns="45720" rtlCol="0" anchor="t">
            <a:spAutoFit/>
          </a:bodyPr>
          <a:lstStyle/>
          <a:p>
            <a:pPr marR="580390" lvl="1">
              <a:lnSpc>
                <a:spcPct val="103000"/>
              </a:lnSpc>
              <a:spcAft>
                <a:spcPts val="65"/>
              </a:spcAft>
              <a:buSzPts val="1000"/>
            </a:pPr>
            <a:r>
              <a:rPr lang="en-US" sz="1200" b="1" dirty="0">
                <a:solidFill>
                  <a:srgbClr val="1E4471"/>
                </a:solidFill>
                <a:latin typeface="CiscoSansTT ExtraLight"/>
                <a:ea typeface="ＭＳ Ｐゴシック"/>
              </a:rPr>
              <a:t>Step8:  </a:t>
            </a:r>
            <a:r>
              <a:rPr lang="en-US" sz="1200" dirty="0">
                <a:solidFill>
                  <a:srgbClr val="1E4471"/>
                </a:solidFill>
                <a:latin typeface="CiscoSansTT ExtraLight"/>
                <a:ea typeface="ＭＳ Ｐゴシック"/>
              </a:rPr>
              <a:t> Before we can sync the user(s) from Control Hub to the Portal, we need the user to accept the email invite, in this case its you.  The &lt;username&gt;_agent1@email.carehybrid.com. </a:t>
            </a:r>
            <a:r>
              <a:rPr lang="en-US" sz="1000" i="1" dirty="0">
                <a:solidFill>
                  <a:srgbClr val="1E4471"/>
                </a:solidFill>
                <a:latin typeface="CiscoSansTT ExtraLight"/>
                <a:ea typeface="ＭＳ Ｐゴシック"/>
              </a:rPr>
              <a:t>This is just an alias that points to your real Cisco email</a:t>
            </a:r>
            <a:r>
              <a:rPr lang="en-US" sz="1200" dirty="0">
                <a:solidFill>
                  <a:srgbClr val="1E4471"/>
                </a:solidFill>
                <a:latin typeface="CiscoSansTT ExtraLight"/>
                <a:ea typeface="ＭＳ Ｐゴシック"/>
              </a:rPr>
              <a:t>.  So go to your email client and look for the invite and complete the process.  If you don’t see the email… do a general search on your inbox for either: </a:t>
            </a:r>
            <a:r>
              <a:rPr lang="en-US" sz="1200" b="1" i="1" dirty="0" err="1">
                <a:solidFill>
                  <a:srgbClr val="1E4471"/>
                </a:solidFill>
                <a:latin typeface="CiscoSansTT ExtraLight"/>
                <a:ea typeface="ＭＳ Ｐゴシック"/>
              </a:rPr>
              <a:t>email.carehybrid</a:t>
            </a:r>
            <a:r>
              <a:rPr lang="en-US" sz="1200" b="1" i="1" dirty="0">
                <a:solidFill>
                  <a:srgbClr val="1E4471"/>
                </a:solidFill>
                <a:latin typeface="CiscoSansTT ExtraLight"/>
                <a:ea typeface="ＭＳ Ｐゴシック"/>
              </a:rPr>
              <a:t> </a:t>
            </a:r>
            <a:r>
              <a:rPr lang="en-US" sz="1200" dirty="0">
                <a:solidFill>
                  <a:srgbClr val="1E4471"/>
                </a:solidFill>
                <a:latin typeface="CiscoSansTT ExtraLight"/>
                <a:ea typeface="ＭＳ Ｐゴシック"/>
              </a:rPr>
              <a:t>or </a:t>
            </a:r>
            <a:r>
              <a:rPr lang="en-US" sz="1200" b="1" i="1" dirty="0" err="1">
                <a:solidFill>
                  <a:srgbClr val="1E4471"/>
                </a:solidFill>
                <a:latin typeface="CiscoSansTT ExtraLight"/>
                <a:ea typeface="ＭＳ Ｐゴシック"/>
              </a:rPr>
              <a:t>webex_comm@webex.com</a:t>
            </a:r>
            <a:endParaRPr lang="en-US" sz="1200" b="1" i="1" dirty="0">
              <a:solidFill>
                <a:srgbClr val="1E4471"/>
              </a:solidFill>
              <a:latin typeface="CiscoSansTT ExtraLight"/>
              <a:ea typeface="ＭＳ Ｐゴシック"/>
            </a:endParaRPr>
          </a:p>
        </p:txBody>
      </p:sp>
      <p:sp>
        <p:nvSpPr>
          <p:cNvPr id="3" name="Rectangle 2">
            <a:extLst>
              <a:ext uri="{FF2B5EF4-FFF2-40B4-BE49-F238E27FC236}">
                <a16:creationId xmlns:a16="http://schemas.microsoft.com/office/drawing/2014/main" id="{1F68831C-A42B-0B4A-AB12-CE3040C9CC62}"/>
              </a:ext>
            </a:extLst>
          </p:cNvPr>
          <p:cNvSpPr/>
          <p:nvPr/>
        </p:nvSpPr>
        <p:spPr>
          <a:xfrm>
            <a:off x="5178137" y="4158532"/>
            <a:ext cx="928465" cy="32600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CE9DB9DF-3DB1-EC4C-B629-CE7FF20F056F}"/>
              </a:ext>
            </a:extLst>
          </p:cNvPr>
          <p:cNvPicPr>
            <a:picLocks noChangeAspect="1"/>
          </p:cNvPicPr>
          <p:nvPr/>
        </p:nvPicPr>
        <p:blipFill>
          <a:blip r:embed="rId2"/>
          <a:stretch>
            <a:fillRect/>
          </a:stretch>
        </p:blipFill>
        <p:spPr>
          <a:xfrm>
            <a:off x="111319" y="1401870"/>
            <a:ext cx="4703122" cy="2756662"/>
          </a:xfrm>
          <a:prstGeom prst="rect">
            <a:avLst/>
          </a:prstGeom>
        </p:spPr>
      </p:pic>
      <p:pic>
        <p:nvPicPr>
          <p:cNvPr id="11" name="Picture 10">
            <a:extLst>
              <a:ext uri="{FF2B5EF4-FFF2-40B4-BE49-F238E27FC236}">
                <a16:creationId xmlns:a16="http://schemas.microsoft.com/office/drawing/2014/main" id="{321B91BA-EA81-5342-B900-C2BB07ED4DD4}"/>
              </a:ext>
            </a:extLst>
          </p:cNvPr>
          <p:cNvPicPr>
            <a:picLocks noChangeAspect="1"/>
          </p:cNvPicPr>
          <p:nvPr/>
        </p:nvPicPr>
        <p:blipFill>
          <a:blip r:embed="rId3"/>
          <a:stretch>
            <a:fillRect/>
          </a:stretch>
        </p:blipFill>
        <p:spPr>
          <a:xfrm>
            <a:off x="4884970" y="1401870"/>
            <a:ext cx="4167386" cy="2442649"/>
          </a:xfrm>
          <a:prstGeom prst="rect">
            <a:avLst/>
          </a:prstGeom>
        </p:spPr>
      </p:pic>
      <p:sp>
        <p:nvSpPr>
          <p:cNvPr id="14" name="TextBox 13">
            <a:extLst>
              <a:ext uri="{FF2B5EF4-FFF2-40B4-BE49-F238E27FC236}">
                <a16:creationId xmlns:a16="http://schemas.microsoft.com/office/drawing/2014/main" id="{862605BA-7E6C-BA40-A88E-D59A990FF718}"/>
              </a:ext>
            </a:extLst>
          </p:cNvPr>
          <p:cNvSpPr txBox="1"/>
          <p:nvPr/>
        </p:nvSpPr>
        <p:spPr>
          <a:xfrm>
            <a:off x="1804946" y="1071828"/>
            <a:ext cx="750526" cy="369332"/>
          </a:xfrm>
          <a:prstGeom prst="rect">
            <a:avLst/>
          </a:prstGeom>
          <a:noFill/>
        </p:spPr>
        <p:txBody>
          <a:bodyPr wrap="none" rtlCol="0">
            <a:spAutoFit/>
          </a:bodyPr>
          <a:lstStyle/>
          <a:p>
            <a:r>
              <a:rPr lang="en-US" dirty="0">
                <a:latin typeface="+mn-lt"/>
              </a:rPr>
              <a:t>Inbox</a:t>
            </a:r>
          </a:p>
        </p:txBody>
      </p:sp>
      <p:sp>
        <p:nvSpPr>
          <p:cNvPr id="15" name="TextBox 14">
            <a:extLst>
              <a:ext uri="{FF2B5EF4-FFF2-40B4-BE49-F238E27FC236}">
                <a16:creationId xmlns:a16="http://schemas.microsoft.com/office/drawing/2014/main" id="{D6938FAA-95AB-5E47-934D-F995427B7975}"/>
              </a:ext>
            </a:extLst>
          </p:cNvPr>
          <p:cNvSpPr txBox="1"/>
          <p:nvPr/>
        </p:nvSpPr>
        <p:spPr>
          <a:xfrm>
            <a:off x="5909145" y="1052183"/>
            <a:ext cx="731290" cy="369332"/>
          </a:xfrm>
          <a:prstGeom prst="rect">
            <a:avLst/>
          </a:prstGeom>
          <a:noFill/>
        </p:spPr>
        <p:txBody>
          <a:bodyPr wrap="none" rtlCol="0">
            <a:spAutoFit/>
          </a:bodyPr>
          <a:lstStyle/>
          <a:p>
            <a:r>
              <a:rPr lang="en-US" dirty="0">
                <a:latin typeface="+mn-lt"/>
              </a:rPr>
              <a:t>email</a:t>
            </a:r>
          </a:p>
        </p:txBody>
      </p:sp>
    </p:spTree>
    <p:extLst>
      <p:ext uri="{BB962C8B-B14F-4D97-AF65-F5344CB8AC3E}">
        <p14:creationId xmlns:p14="http://schemas.microsoft.com/office/powerpoint/2010/main" val="730331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FC98B2-810E-CC45-A325-0667FB3736E5}"/>
              </a:ext>
            </a:extLst>
          </p:cNvPr>
          <p:cNvSpPr txBox="1"/>
          <p:nvPr/>
        </p:nvSpPr>
        <p:spPr>
          <a:xfrm>
            <a:off x="-271670" y="227494"/>
            <a:ext cx="8976233" cy="656013"/>
          </a:xfrm>
          <a:prstGeom prst="rect">
            <a:avLst/>
          </a:prstGeom>
          <a:noFill/>
        </p:spPr>
        <p:txBody>
          <a:bodyPr wrap="square" lIns="91440" tIns="45720" rIns="91440" bIns="45720" rtlCol="0" anchor="t">
            <a:spAutoFit/>
          </a:bodyPr>
          <a:lstStyle/>
          <a:p>
            <a:pPr marR="580390" lvl="1">
              <a:lnSpc>
                <a:spcPct val="103000"/>
              </a:lnSpc>
              <a:spcAft>
                <a:spcPts val="65"/>
              </a:spcAft>
              <a:buSzPts val="1000"/>
            </a:pPr>
            <a:r>
              <a:rPr lang="en-US" sz="1200" b="1" dirty="0">
                <a:solidFill>
                  <a:srgbClr val="1E4471"/>
                </a:solidFill>
                <a:latin typeface="CiscoSansTT ExtraLight"/>
                <a:ea typeface="ＭＳ Ｐゴシック"/>
              </a:rPr>
              <a:t>Step10: </a:t>
            </a:r>
            <a:r>
              <a:rPr lang="en-US" sz="1200" dirty="0">
                <a:solidFill>
                  <a:srgbClr val="1E4471"/>
                </a:solidFill>
                <a:latin typeface="CiscoSansTT ExtraLight"/>
                <a:ea typeface="ＭＳ Ｐゴシック"/>
              </a:rPr>
              <a:t>Users will automatically synchronize from Control Hub to the Cisco WebEx CC Portal. In order to synchronize the users manually from Control Hub to Cisco </a:t>
            </a:r>
            <a:r>
              <a:rPr lang="en-US" sz="1200" dirty="0" err="1">
                <a:solidFill>
                  <a:srgbClr val="1E4471"/>
                </a:solidFill>
                <a:latin typeface="CiscoSansTT ExtraLight"/>
                <a:ea typeface="ＭＳ Ｐゴシック"/>
              </a:rPr>
              <a:t>Webex</a:t>
            </a:r>
            <a:r>
              <a:rPr lang="en-US" sz="1200" dirty="0">
                <a:solidFill>
                  <a:srgbClr val="1E4471"/>
                </a:solidFill>
                <a:latin typeface="CiscoSansTT ExtraLight"/>
                <a:ea typeface="ＭＳ Ｐゴシック"/>
              </a:rPr>
              <a:t> Contact center portal, this can be achieved from the Contact Center "Settings" option as shown below.</a:t>
            </a:r>
          </a:p>
        </p:txBody>
      </p:sp>
      <p:pic>
        <p:nvPicPr>
          <p:cNvPr id="3" name="Picture 3" descr="Graphical user interface, text, application, email&#10;&#10;Description automatically generated">
            <a:extLst>
              <a:ext uri="{FF2B5EF4-FFF2-40B4-BE49-F238E27FC236}">
                <a16:creationId xmlns:a16="http://schemas.microsoft.com/office/drawing/2014/main" id="{D147121A-3A05-4FA8-964B-E9AFB20B0F1A}"/>
              </a:ext>
            </a:extLst>
          </p:cNvPr>
          <p:cNvPicPr>
            <a:picLocks noChangeAspect="1"/>
          </p:cNvPicPr>
          <p:nvPr/>
        </p:nvPicPr>
        <p:blipFill>
          <a:blip r:embed="rId2"/>
          <a:stretch>
            <a:fillRect/>
          </a:stretch>
        </p:blipFill>
        <p:spPr>
          <a:xfrm>
            <a:off x="815866" y="929288"/>
            <a:ext cx="7512268" cy="3685629"/>
          </a:xfrm>
          <a:prstGeom prst="rect">
            <a:avLst/>
          </a:prstGeom>
          <a:ln>
            <a:solidFill>
              <a:schemeClr val="accent1"/>
            </a:solidFill>
          </a:ln>
        </p:spPr>
      </p:pic>
    </p:spTree>
    <p:extLst>
      <p:ext uri="{BB962C8B-B14F-4D97-AF65-F5344CB8AC3E}">
        <p14:creationId xmlns:p14="http://schemas.microsoft.com/office/powerpoint/2010/main" val="3236288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FC98B2-810E-CC45-A325-0667FB3736E5}"/>
              </a:ext>
            </a:extLst>
          </p:cNvPr>
          <p:cNvSpPr txBox="1"/>
          <p:nvPr/>
        </p:nvSpPr>
        <p:spPr>
          <a:xfrm>
            <a:off x="-271670" y="227494"/>
            <a:ext cx="8976233" cy="275653"/>
          </a:xfrm>
          <a:prstGeom prst="rect">
            <a:avLst/>
          </a:prstGeom>
          <a:noFill/>
        </p:spPr>
        <p:txBody>
          <a:bodyPr wrap="square" lIns="91440" tIns="45720" rIns="91440" bIns="45720" rtlCol="0" anchor="t">
            <a:spAutoFit/>
          </a:bodyPr>
          <a:lstStyle/>
          <a:p>
            <a:pPr marR="580390" lvl="1">
              <a:lnSpc>
                <a:spcPct val="103000"/>
              </a:lnSpc>
              <a:spcAft>
                <a:spcPts val="65"/>
              </a:spcAft>
              <a:buSzPts val="1000"/>
            </a:pPr>
            <a:endParaRPr lang="en-US" sz="1200" b="1">
              <a:solidFill>
                <a:srgbClr val="1E4471"/>
              </a:solidFill>
              <a:latin typeface="CiscoSansTT ExtraLight"/>
            </a:endParaRPr>
          </a:p>
        </p:txBody>
      </p:sp>
      <p:sp>
        <p:nvSpPr>
          <p:cNvPr id="2" name="TextBox 1">
            <a:extLst>
              <a:ext uri="{FF2B5EF4-FFF2-40B4-BE49-F238E27FC236}">
                <a16:creationId xmlns:a16="http://schemas.microsoft.com/office/drawing/2014/main" id="{680C08CE-A023-438B-8298-CD43978DD4D3}"/>
              </a:ext>
            </a:extLst>
          </p:cNvPr>
          <p:cNvSpPr txBox="1"/>
          <p:nvPr/>
        </p:nvSpPr>
        <p:spPr>
          <a:xfrm>
            <a:off x="210479" y="85028"/>
            <a:ext cx="8409413" cy="6560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580390" lvl="1">
              <a:lnSpc>
                <a:spcPct val="103000"/>
              </a:lnSpc>
              <a:spcAft>
                <a:spcPts val="65"/>
              </a:spcAft>
              <a:buSzPts val="1000"/>
            </a:pPr>
            <a:r>
              <a:rPr lang="en-US" sz="1200" b="1" dirty="0">
                <a:solidFill>
                  <a:srgbClr val="1E4471"/>
                </a:solidFill>
                <a:latin typeface="CiscoSansTT ExtraLight"/>
                <a:ea typeface="ＭＳ Ｐゴシック"/>
              </a:rPr>
              <a:t>Step11: </a:t>
            </a:r>
            <a:r>
              <a:rPr lang="en-US" sz="1200" dirty="0">
                <a:solidFill>
                  <a:srgbClr val="1E4471"/>
                </a:solidFill>
                <a:latin typeface="CiscoSansTT ExtraLight"/>
                <a:ea typeface="ＭＳ Ｐゴシック"/>
              </a:rPr>
              <a:t>Cross Launch or Login to Cisco </a:t>
            </a:r>
            <a:r>
              <a:rPr lang="en-US" sz="1200" dirty="0" err="1">
                <a:solidFill>
                  <a:srgbClr val="1E4471"/>
                </a:solidFill>
                <a:latin typeface="CiscoSansTT ExtraLight"/>
                <a:ea typeface="ＭＳ Ｐゴシック"/>
              </a:rPr>
              <a:t>Webex</a:t>
            </a:r>
            <a:r>
              <a:rPr lang="en-US" sz="1200" dirty="0">
                <a:solidFill>
                  <a:srgbClr val="1E4471"/>
                </a:solidFill>
                <a:latin typeface="CiscoSansTT ExtraLight"/>
                <a:ea typeface="ＭＳ Ｐゴシック"/>
              </a:rPr>
              <a:t> Contact center Portal page and Navigate to users. Administrator should see the newly added users in the Portal user page and the contact center feature should be disabled for the newly onboarded users.</a:t>
            </a:r>
          </a:p>
        </p:txBody>
      </p:sp>
      <p:pic>
        <p:nvPicPr>
          <p:cNvPr id="3" name="Picture 2">
            <a:extLst>
              <a:ext uri="{FF2B5EF4-FFF2-40B4-BE49-F238E27FC236}">
                <a16:creationId xmlns:a16="http://schemas.microsoft.com/office/drawing/2014/main" id="{5B2D9EE8-2ED8-9C4B-8057-3F99F653B31B}"/>
              </a:ext>
            </a:extLst>
          </p:cNvPr>
          <p:cNvPicPr>
            <a:picLocks noChangeAspect="1"/>
          </p:cNvPicPr>
          <p:nvPr/>
        </p:nvPicPr>
        <p:blipFill>
          <a:blip r:embed="rId2"/>
          <a:stretch>
            <a:fillRect/>
          </a:stretch>
        </p:blipFill>
        <p:spPr>
          <a:xfrm>
            <a:off x="135467" y="1530763"/>
            <a:ext cx="8634401" cy="1822037"/>
          </a:xfrm>
          <a:prstGeom prst="rect">
            <a:avLst/>
          </a:prstGeom>
          <a:ln>
            <a:solidFill>
              <a:schemeClr val="accent1"/>
            </a:solidFill>
          </a:ln>
        </p:spPr>
      </p:pic>
    </p:spTree>
    <p:extLst>
      <p:ext uri="{BB962C8B-B14F-4D97-AF65-F5344CB8AC3E}">
        <p14:creationId xmlns:p14="http://schemas.microsoft.com/office/powerpoint/2010/main" val="2949130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FD11D-B909-B347-9584-CC922938F03B}"/>
              </a:ext>
            </a:extLst>
          </p:cNvPr>
          <p:cNvSpPr>
            <a:spLocks noGrp="1"/>
          </p:cNvSpPr>
          <p:nvPr>
            <p:ph type="title"/>
          </p:nvPr>
        </p:nvSpPr>
        <p:spPr>
          <a:xfrm>
            <a:off x="314395" y="203313"/>
            <a:ext cx="3502862" cy="551315"/>
          </a:xfrm>
        </p:spPr>
        <p:txBody>
          <a:bodyPr/>
          <a:lstStyle/>
          <a:p>
            <a:r>
              <a:rPr lang="en-US" dirty="0"/>
              <a:t>What is this about ? </a:t>
            </a:r>
          </a:p>
        </p:txBody>
      </p:sp>
      <p:sp>
        <p:nvSpPr>
          <p:cNvPr id="5" name="Title 1">
            <a:extLst>
              <a:ext uri="{FF2B5EF4-FFF2-40B4-BE49-F238E27FC236}">
                <a16:creationId xmlns:a16="http://schemas.microsoft.com/office/drawing/2014/main" id="{C43E5AE1-77E7-4449-AC79-CA03542A3E52}"/>
              </a:ext>
            </a:extLst>
          </p:cNvPr>
          <p:cNvSpPr txBox="1">
            <a:spLocks/>
          </p:cNvSpPr>
          <p:nvPr/>
        </p:nvSpPr>
        <p:spPr bwMode="auto">
          <a:xfrm>
            <a:off x="4805177" y="203312"/>
            <a:ext cx="4105205" cy="55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IN" dirty="0"/>
              <a:t>What is this </a:t>
            </a:r>
            <a:r>
              <a:rPr lang="en-IN" b="1" dirty="0">
                <a:solidFill>
                  <a:srgbClr val="FF0000"/>
                </a:solidFill>
              </a:rPr>
              <a:t>Not</a:t>
            </a:r>
            <a:r>
              <a:rPr lang="en-IN" dirty="0"/>
              <a:t> about ? </a:t>
            </a:r>
          </a:p>
        </p:txBody>
      </p:sp>
      <p:cxnSp>
        <p:nvCxnSpPr>
          <p:cNvPr id="7" name="Straight Connector 6">
            <a:extLst>
              <a:ext uri="{FF2B5EF4-FFF2-40B4-BE49-F238E27FC236}">
                <a16:creationId xmlns:a16="http://schemas.microsoft.com/office/drawing/2014/main" id="{1DDE2B8F-35B1-BD46-AC38-8FB234F0DC73}"/>
              </a:ext>
            </a:extLst>
          </p:cNvPr>
          <p:cNvCxnSpPr/>
          <p:nvPr/>
        </p:nvCxnSpPr>
        <p:spPr>
          <a:xfrm>
            <a:off x="4434114" y="478971"/>
            <a:ext cx="0" cy="4194629"/>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38565ED-F6F2-0D48-BEE3-41593C48E2A9}"/>
              </a:ext>
            </a:extLst>
          </p:cNvPr>
          <p:cNvSpPr txBox="1"/>
          <p:nvPr/>
        </p:nvSpPr>
        <p:spPr>
          <a:xfrm>
            <a:off x="60472" y="850480"/>
            <a:ext cx="4180159" cy="4524315"/>
          </a:xfrm>
          <a:prstGeom prst="rect">
            <a:avLst/>
          </a:prstGeom>
          <a:noFill/>
        </p:spPr>
        <p:txBody>
          <a:bodyPr wrap="square" lIns="91440" tIns="45720" rIns="91440" bIns="45720" rtlCol="0" anchor="t">
            <a:spAutoFit/>
          </a:bodyPr>
          <a:lstStyle/>
          <a:p>
            <a:pPr marL="342900" indent="-342900">
              <a:buAutoNum type="arabicPeriod"/>
            </a:pPr>
            <a:r>
              <a:rPr lang="en-US" sz="1400" dirty="0">
                <a:latin typeface="CiscoSansTT ExtraLight"/>
                <a:ea typeface="ＭＳ Ｐゴシック"/>
                <a:cs typeface="Arial"/>
              </a:rPr>
              <a:t>Anyone with a </a:t>
            </a:r>
            <a:r>
              <a:rPr lang="en-US" sz="1400" dirty="0" err="1">
                <a:latin typeface="CiscoSansTT ExtraLight"/>
                <a:ea typeface="ＭＳ Ｐゴシック"/>
                <a:cs typeface="Arial"/>
              </a:rPr>
              <a:t>WxCC</a:t>
            </a:r>
            <a:r>
              <a:rPr lang="en-US" sz="1400" dirty="0">
                <a:latin typeface="CiscoSansTT ExtraLight"/>
                <a:ea typeface="ＭＳ Ｐゴシック"/>
                <a:cs typeface="Arial"/>
              </a:rPr>
              <a:t> 2.0 tenant access should be able to configure it to demonstrate the capabilities of this platform in their own demo/Gold tenants. </a:t>
            </a:r>
            <a:endParaRPr lang="en-US" sz="1400" dirty="0">
              <a:latin typeface="CiscoSansTT ExtraLight"/>
              <a:cs typeface="Arial"/>
            </a:endParaRPr>
          </a:p>
          <a:p>
            <a:pPr marL="342900" indent="-342900">
              <a:buAutoNum type="arabicPeriod"/>
            </a:pPr>
            <a:endParaRPr lang="en-US" sz="1400" dirty="0">
              <a:latin typeface="CiscoSansTT ExtraLight"/>
              <a:ea typeface="ＭＳ Ｐゴシック"/>
              <a:cs typeface="Arial"/>
            </a:endParaRPr>
          </a:p>
          <a:p>
            <a:pPr marL="342900" indent="-342900">
              <a:buAutoNum type="arabicPeriod"/>
            </a:pPr>
            <a:r>
              <a:rPr lang="en-US" sz="1400" dirty="0">
                <a:latin typeface="CiscoSansTT ExtraLight"/>
                <a:ea typeface="ＭＳ Ｐゴシック"/>
                <a:cs typeface="Arial"/>
              </a:rPr>
              <a:t>This handbook will be shared internally first (TME, TSA, Sales, Mktg) and eventually to partners in EFT</a:t>
            </a:r>
            <a:endParaRPr lang="en-US" sz="1400" dirty="0">
              <a:latin typeface="CiscoSansTT ExtraLight"/>
              <a:cs typeface="Arial"/>
            </a:endParaRPr>
          </a:p>
          <a:p>
            <a:pPr marL="342900" indent="-342900">
              <a:buAutoNum type="arabicPeriod"/>
            </a:pPr>
            <a:endParaRPr lang="en-US" sz="1400" dirty="0">
              <a:latin typeface="CiscoSansTT ExtraLight"/>
              <a:ea typeface="ＭＳ Ｐゴシック"/>
              <a:cs typeface="Arial"/>
            </a:endParaRPr>
          </a:p>
          <a:p>
            <a:pPr marL="342900" indent="-342900">
              <a:buAutoNum type="arabicPeriod"/>
            </a:pPr>
            <a:r>
              <a:rPr lang="en-US" sz="1400" dirty="0">
                <a:latin typeface="CiscoSansTT ExtraLight"/>
                <a:ea typeface="ＭＳ Ｐゴシック"/>
                <a:cs typeface="Arial"/>
              </a:rPr>
              <a:t>This is a ‘living document’, more capabilities will be added as they become available</a:t>
            </a:r>
            <a:endParaRPr lang="en-US" sz="1400" dirty="0">
              <a:latin typeface="CiscoSansTT ExtraLight"/>
              <a:ea typeface="ＭＳ Ｐゴシック"/>
            </a:endParaRPr>
          </a:p>
          <a:p>
            <a:pPr marL="342900" indent="-342900">
              <a:buAutoNum type="arabicPeriod"/>
            </a:pPr>
            <a:endParaRPr lang="en-US" sz="1400" dirty="0">
              <a:latin typeface="CiscoSansTT ExtraLight"/>
              <a:ea typeface="ＭＳ Ｐゴシック"/>
              <a:cs typeface="Arial"/>
            </a:endParaRPr>
          </a:p>
          <a:p>
            <a:pPr marL="342900" indent="-342900">
              <a:buAutoNum type="arabicPeriod"/>
            </a:pPr>
            <a:r>
              <a:rPr lang="en-US" sz="1400" dirty="0">
                <a:latin typeface="CiscoSansTT ExtraLight"/>
                <a:ea typeface="ＭＳ Ｐゴシック"/>
                <a:cs typeface="Arial"/>
              </a:rPr>
              <a:t>This helps provide a consistent demo experience</a:t>
            </a:r>
          </a:p>
          <a:p>
            <a:pPr marL="342900" indent="-342900">
              <a:buAutoNum type="arabicPeriod"/>
            </a:pPr>
            <a:endParaRPr lang="en-US" sz="1400" dirty="0">
              <a:latin typeface="CiscoSansTT ExtraLight"/>
              <a:ea typeface="ＭＳ Ｐゴシック"/>
              <a:cs typeface="Arial"/>
            </a:endParaRPr>
          </a:p>
          <a:p>
            <a:pPr marL="342900" indent="-342900">
              <a:buAutoNum type="arabicPeriod"/>
            </a:pPr>
            <a:r>
              <a:rPr lang="en-US" sz="1400" dirty="0">
                <a:latin typeface="CiscoSansTT ExtraLight"/>
                <a:ea typeface="ＭＳ Ｐゴシック"/>
                <a:cs typeface="Arial"/>
              </a:rPr>
              <a:t>Please glance over once to get the over-view.  This is not super detailed, we assume you have most of the basic steps needed…. </a:t>
            </a:r>
            <a:endParaRPr lang="en-US" sz="1400" dirty="0">
              <a:latin typeface="CiscoSansTT ExtraLight"/>
              <a:ea typeface="ＭＳ Ｐゴシック"/>
            </a:endParaRPr>
          </a:p>
          <a:p>
            <a:pPr marL="342900" indent="-342900">
              <a:buAutoNum type="arabicPeriod"/>
            </a:pPr>
            <a:endParaRPr lang="en-US" dirty="0">
              <a:latin typeface="+mn-lt"/>
            </a:endParaRPr>
          </a:p>
          <a:p>
            <a:pPr marL="342900" indent="-342900">
              <a:buAutoNum type="arabicPeriod"/>
            </a:pPr>
            <a:endParaRPr lang="en-US" dirty="0">
              <a:latin typeface="+mn-lt"/>
            </a:endParaRPr>
          </a:p>
        </p:txBody>
      </p:sp>
      <p:sp>
        <p:nvSpPr>
          <p:cNvPr id="9" name="TextBox 8">
            <a:extLst>
              <a:ext uri="{FF2B5EF4-FFF2-40B4-BE49-F238E27FC236}">
                <a16:creationId xmlns:a16="http://schemas.microsoft.com/office/drawing/2014/main" id="{2C794BA7-F3C1-4546-9A43-0C9C0AD6EA9D}"/>
              </a:ext>
            </a:extLst>
          </p:cNvPr>
          <p:cNvSpPr txBox="1"/>
          <p:nvPr/>
        </p:nvSpPr>
        <p:spPr>
          <a:xfrm>
            <a:off x="4627598" y="849733"/>
            <a:ext cx="3897401" cy="2031325"/>
          </a:xfrm>
          <a:prstGeom prst="rect">
            <a:avLst/>
          </a:prstGeom>
          <a:noFill/>
        </p:spPr>
        <p:txBody>
          <a:bodyPr wrap="square" rtlCol="0">
            <a:spAutoFit/>
          </a:bodyPr>
          <a:lstStyle/>
          <a:p>
            <a:pPr marL="342900" indent="-342900">
              <a:buAutoNum type="arabicPeriod"/>
            </a:pPr>
            <a:r>
              <a:rPr lang="en-US" sz="1400" dirty="0">
                <a:latin typeface="+mn-lt"/>
              </a:rPr>
              <a:t>Training/Deep dive session</a:t>
            </a:r>
          </a:p>
          <a:p>
            <a:pPr marL="342900" indent="-342900">
              <a:buAutoNum type="arabicPeriod"/>
            </a:pPr>
            <a:endParaRPr lang="en-US" sz="1400" dirty="0">
              <a:latin typeface="+mn-lt"/>
            </a:endParaRPr>
          </a:p>
          <a:p>
            <a:pPr marL="342900" indent="-342900">
              <a:buAutoNum type="arabicPeriod"/>
            </a:pPr>
            <a:r>
              <a:rPr lang="en-US" sz="1400" dirty="0">
                <a:latin typeface="+mn-lt"/>
              </a:rPr>
              <a:t>Step by Step demo guide/story with speaker notes </a:t>
            </a:r>
            <a:r>
              <a:rPr lang="en-US" sz="1100" dirty="0">
                <a:latin typeface="+mn-lt"/>
              </a:rPr>
              <a:t>(Will be a separate effort)</a:t>
            </a:r>
          </a:p>
          <a:p>
            <a:pPr marL="342900" indent="-342900">
              <a:buAutoNum type="arabicPeriod"/>
            </a:pPr>
            <a:endParaRPr lang="en-US" sz="1400" dirty="0">
              <a:latin typeface="+mn-lt"/>
            </a:endParaRPr>
          </a:p>
          <a:p>
            <a:pPr marL="342900" indent="-342900">
              <a:buAutoNum type="arabicPeriod"/>
            </a:pPr>
            <a:endParaRPr lang="en-US" dirty="0">
              <a:latin typeface="+mn-lt"/>
            </a:endParaRPr>
          </a:p>
          <a:p>
            <a:pPr marL="342900" indent="-342900">
              <a:buAutoNum type="arabicPeriod"/>
            </a:pPr>
            <a:endParaRPr lang="en-US" dirty="0">
              <a:latin typeface="+mn-lt"/>
            </a:endParaRPr>
          </a:p>
          <a:p>
            <a:pPr marL="342900" indent="-342900">
              <a:buAutoNum type="arabicPeriod"/>
            </a:pPr>
            <a:endParaRPr lang="en-US" dirty="0">
              <a:latin typeface="+mn-lt"/>
            </a:endParaRPr>
          </a:p>
        </p:txBody>
      </p:sp>
    </p:spTree>
    <p:extLst>
      <p:ext uri="{BB962C8B-B14F-4D97-AF65-F5344CB8AC3E}">
        <p14:creationId xmlns:p14="http://schemas.microsoft.com/office/powerpoint/2010/main" val="3231028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FC98B2-810E-CC45-A325-0667FB3736E5}"/>
              </a:ext>
            </a:extLst>
          </p:cNvPr>
          <p:cNvSpPr txBox="1"/>
          <p:nvPr/>
        </p:nvSpPr>
        <p:spPr>
          <a:xfrm>
            <a:off x="-271670" y="227494"/>
            <a:ext cx="8976233" cy="275653"/>
          </a:xfrm>
          <a:prstGeom prst="rect">
            <a:avLst/>
          </a:prstGeom>
          <a:noFill/>
        </p:spPr>
        <p:txBody>
          <a:bodyPr wrap="square" lIns="91440" tIns="45720" rIns="91440" bIns="45720" rtlCol="0" anchor="t">
            <a:spAutoFit/>
          </a:bodyPr>
          <a:lstStyle/>
          <a:p>
            <a:pPr marR="580390" lvl="1">
              <a:lnSpc>
                <a:spcPct val="103000"/>
              </a:lnSpc>
              <a:spcAft>
                <a:spcPts val="65"/>
              </a:spcAft>
              <a:buSzPts val="1000"/>
            </a:pPr>
            <a:endParaRPr lang="en-US" sz="1200" b="1">
              <a:solidFill>
                <a:srgbClr val="1E4471"/>
              </a:solidFill>
              <a:latin typeface="CiscoSansTT ExtraLight"/>
            </a:endParaRPr>
          </a:p>
        </p:txBody>
      </p:sp>
      <p:sp>
        <p:nvSpPr>
          <p:cNvPr id="2" name="TextBox 1">
            <a:extLst>
              <a:ext uri="{FF2B5EF4-FFF2-40B4-BE49-F238E27FC236}">
                <a16:creationId xmlns:a16="http://schemas.microsoft.com/office/drawing/2014/main" id="{680C08CE-A023-438B-8298-CD43978DD4D3}"/>
              </a:ext>
            </a:extLst>
          </p:cNvPr>
          <p:cNvSpPr txBox="1"/>
          <p:nvPr/>
        </p:nvSpPr>
        <p:spPr>
          <a:xfrm>
            <a:off x="210479" y="85028"/>
            <a:ext cx="8409413" cy="6560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580390" lvl="1">
              <a:lnSpc>
                <a:spcPct val="103000"/>
              </a:lnSpc>
              <a:spcAft>
                <a:spcPts val="65"/>
              </a:spcAft>
              <a:buSzPts val="1000"/>
            </a:pPr>
            <a:r>
              <a:rPr lang="en-US" sz="1200" b="1" dirty="0">
                <a:solidFill>
                  <a:srgbClr val="1E4471"/>
                </a:solidFill>
                <a:latin typeface="CiscoSansTT ExtraLight"/>
                <a:ea typeface="ＭＳ Ｐゴシック"/>
              </a:rPr>
              <a:t>Step12: </a:t>
            </a:r>
            <a:r>
              <a:rPr lang="en-US" sz="1200" dirty="0">
                <a:solidFill>
                  <a:srgbClr val="1E4471"/>
                </a:solidFill>
                <a:latin typeface="CiscoSansTT ExtraLight"/>
                <a:ea typeface="ＭＳ Ｐゴシック"/>
              </a:rPr>
              <a:t>Edit the users to enable the Contact center feature and assign respective configurations. The configurations shown below are the sample ones. The </a:t>
            </a:r>
            <a:r>
              <a:rPr lang="en-US" sz="1200" i="1" dirty="0">
                <a:solidFill>
                  <a:srgbClr val="1E4471"/>
                </a:solidFill>
                <a:latin typeface="CiscoSansTT ExtraLight"/>
                <a:ea typeface="ＭＳ Ｐゴシック"/>
              </a:rPr>
              <a:t>Administrator needs to assign the desired configuration depending upon the business requirements.</a:t>
            </a:r>
          </a:p>
        </p:txBody>
      </p:sp>
      <p:pic>
        <p:nvPicPr>
          <p:cNvPr id="4" name="Picture 3">
            <a:extLst>
              <a:ext uri="{FF2B5EF4-FFF2-40B4-BE49-F238E27FC236}">
                <a16:creationId xmlns:a16="http://schemas.microsoft.com/office/drawing/2014/main" id="{C217E5AC-1A97-9545-B7B9-4C033305DD13}"/>
              </a:ext>
            </a:extLst>
          </p:cNvPr>
          <p:cNvPicPr>
            <a:picLocks noChangeAspect="1"/>
          </p:cNvPicPr>
          <p:nvPr/>
        </p:nvPicPr>
        <p:blipFill>
          <a:blip r:embed="rId2"/>
          <a:stretch>
            <a:fillRect/>
          </a:stretch>
        </p:blipFill>
        <p:spPr>
          <a:xfrm>
            <a:off x="210479" y="1375346"/>
            <a:ext cx="8780385" cy="1921055"/>
          </a:xfrm>
          <a:prstGeom prst="rect">
            <a:avLst/>
          </a:prstGeom>
          <a:ln>
            <a:solidFill>
              <a:schemeClr val="accent1"/>
            </a:solidFill>
          </a:ln>
        </p:spPr>
      </p:pic>
    </p:spTree>
    <p:extLst>
      <p:ext uri="{BB962C8B-B14F-4D97-AF65-F5344CB8AC3E}">
        <p14:creationId xmlns:p14="http://schemas.microsoft.com/office/powerpoint/2010/main" val="435395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FC98B2-810E-CC45-A325-0667FB3736E5}"/>
              </a:ext>
            </a:extLst>
          </p:cNvPr>
          <p:cNvSpPr txBox="1"/>
          <p:nvPr/>
        </p:nvSpPr>
        <p:spPr>
          <a:xfrm>
            <a:off x="-271670" y="227494"/>
            <a:ext cx="8976233" cy="275653"/>
          </a:xfrm>
          <a:prstGeom prst="rect">
            <a:avLst/>
          </a:prstGeom>
          <a:noFill/>
        </p:spPr>
        <p:txBody>
          <a:bodyPr wrap="square" lIns="91440" tIns="45720" rIns="91440" bIns="45720" rtlCol="0" anchor="t">
            <a:spAutoFit/>
          </a:bodyPr>
          <a:lstStyle/>
          <a:p>
            <a:pPr marR="580390" lvl="1">
              <a:lnSpc>
                <a:spcPct val="103000"/>
              </a:lnSpc>
              <a:spcAft>
                <a:spcPts val="65"/>
              </a:spcAft>
              <a:buSzPts val="1000"/>
            </a:pPr>
            <a:endParaRPr lang="en-US" sz="1200" b="1">
              <a:solidFill>
                <a:srgbClr val="1E4471"/>
              </a:solidFill>
              <a:latin typeface="CiscoSansTT ExtraLight"/>
            </a:endParaRPr>
          </a:p>
        </p:txBody>
      </p:sp>
      <p:sp>
        <p:nvSpPr>
          <p:cNvPr id="2" name="TextBox 1">
            <a:extLst>
              <a:ext uri="{FF2B5EF4-FFF2-40B4-BE49-F238E27FC236}">
                <a16:creationId xmlns:a16="http://schemas.microsoft.com/office/drawing/2014/main" id="{680C08CE-A023-438B-8298-CD43978DD4D3}"/>
              </a:ext>
            </a:extLst>
          </p:cNvPr>
          <p:cNvSpPr txBox="1"/>
          <p:nvPr/>
        </p:nvSpPr>
        <p:spPr>
          <a:xfrm>
            <a:off x="210479" y="85028"/>
            <a:ext cx="8409413" cy="2756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580390" lvl="1">
              <a:lnSpc>
                <a:spcPct val="103000"/>
              </a:lnSpc>
              <a:spcAft>
                <a:spcPts val="65"/>
              </a:spcAft>
              <a:buSzPts val="1000"/>
            </a:pPr>
            <a:r>
              <a:rPr lang="en-US" sz="1200" b="1">
                <a:solidFill>
                  <a:srgbClr val="1E4471"/>
                </a:solidFill>
                <a:latin typeface="CiscoSansTT ExtraLight"/>
                <a:ea typeface="ＭＳ Ｐゴシック"/>
              </a:rPr>
              <a:t>Step10: Cont..</a:t>
            </a:r>
            <a:endParaRPr lang="en-US" sz="1200" b="1" i="1">
              <a:solidFill>
                <a:srgbClr val="1E4471"/>
              </a:solidFill>
              <a:latin typeface="CiscoSansTT ExtraLight"/>
              <a:ea typeface="ＭＳ Ｐゴシック"/>
            </a:endParaRPr>
          </a:p>
        </p:txBody>
      </p:sp>
      <p:pic>
        <p:nvPicPr>
          <p:cNvPr id="4" name="Picture 5" descr="Graphical user interface, text, application, email&#10;&#10;Description automatically generated">
            <a:extLst>
              <a:ext uri="{FF2B5EF4-FFF2-40B4-BE49-F238E27FC236}">
                <a16:creationId xmlns:a16="http://schemas.microsoft.com/office/drawing/2014/main" id="{0BEEBCFD-E196-44B8-922C-D04FAA8B665F}"/>
              </a:ext>
            </a:extLst>
          </p:cNvPr>
          <p:cNvPicPr>
            <a:picLocks noChangeAspect="1"/>
          </p:cNvPicPr>
          <p:nvPr/>
        </p:nvPicPr>
        <p:blipFill>
          <a:blip r:embed="rId2"/>
          <a:stretch>
            <a:fillRect/>
          </a:stretch>
        </p:blipFill>
        <p:spPr>
          <a:xfrm>
            <a:off x="287144" y="690954"/>
            <a:ext cx="8569711" cy="4124005"/>
          </a:xfrm>
          <a:prstGeom prst="rect">
            <a:avLst/>
          </a:prstGeom>
        </p:spPr>
      </p:pic>
      <p:sp>
        <p:nvSpPr>
          <p:cNvPr id="6" name="TextBox 5">
            <a:extLst>
              <a:ext uri="{FF2B5EF4-FFF2-40B4-BE49-F238E27FC236}">
                <a16:creationId xmlns:a16="http://schemas.microsoft.com/office/drawing/2014/main" id="{97ECF874-489A-40B7-9396-BA72CE03E761}"/>
              </a:ext>
            </a:extLst>
          </p:cNvPr>
          <p:cNvSpPr txBox="1"/>
          <p:nvPr/>
        </p:nvSpPr>
        <p:spPr>
          <a:xfrm>
            <a:off x="607740" y="119875"/>
            <a:ext cx="8409413" cy="2146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580390" lvl="1">
              <a:lnSpc>
                <a:spcPct val="103000"/>
              </a:lnSpc>
              <a:spcAft>
                <a:spcPts val="65"/>
              </a:spcAft>
              <a:buSzPts val="1000"/>
            </a:pPr>
            <a:r>
              <a:rPr lang="en-US" sz="800" b="1" dirty="0">
                <a:solidFill>
                  <a:srgbClr val="1E4471"/>
                </a:solidFill>
                <a:latin typeface="CiscoSansTT ExtraLight"/>
                <a:ea typeface="ＭＳ Ｐゴシック"/>
              </a:rPr>
              <a:t>3</a:t>
            </a:r>
          </a:p>
        </p:txBody>
      </p:sp>
      <p:sp>
        <p:nvSpPr>
          <p:cNvPr id="7" name="TextBox 6">
            <a:extLst>
              <a:ext uri="{FF2B5EF4-FFF2-40B4-BE49-F238E27FC236}">
                <a16:creationId xmlns:a16="http://schemas.microsoft.com/office/drawing/2014/main" id="{A9315AFF-5A3A-44CB-8ABF-B51FF46EC244}"/>
              </a:ext>
            </a:extLst>
          </p:cNvPr>
          <p:cNvSpPr txBox="1"/>
          <p:nvPr/>
        </p:nvSpPr>
        <p:spPr>
          <a:xfrm>
            <a:off x="503198" y="377747"/>
            <a:ext cx="8409413" cy="2700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580390" lvl="1">
              <a:lnSpc>
                <a:spcPct val="103000"/>
              </a:lnSpc>
              <a:spcAft>
                <a:spcPts val="65"/>
              </a:spcAft>
            </a:pPr>
            <a:r>
              <a:rPr lang="en-US" sz="1200" dirty="0">
                <a:latin typeface="Arial"/>
                <a:ea typeface="ＭＳ Ｐゴシック"/>
                <a:cs typeface="Arial"/>
              </a:rPr>
              <a:t>* </a:t>
            </a:r>
            <a:r>
              <a:rPr lang="en-US" sz="1000" i="1" dirty="0">
                <a:solidFill>
                  <a:srgbClr val="1E4471"/>
                </a:solidFill>
                <a:latin typeface="CiscoSansTT ExtraLight"/>
                <a:ea typeface="ＭＳ Ｐゴシック"/>
              </a:rPr>
              <a:t>make sure to select a </a:t>
            </a:r>
            <a:r>
              <a:rPr lang="en-US" sz="1000" b="1" i="1" dirty="0">
                <a:solidFill>
                  <a:srgbClr val="1E4471"/>
                </a:solidFill>
                <a:latin typeface="CiscoSansTT ExtraLight"/>
                <a:ea typeface="ＭＳ Ｐゴシック"/>
              </a:rPr>
              <a:t>team </a:t>
            </a:r>
            <a:r>
              <a:rPr lang="en-US" sz="1000" i="1" dirty="0">
                <a:solidFill>
                  <a:srgbClr val="1E4471"/>
                </a:solidFill>
                <a:latin typeface="CiscoSansTT ExtraLight"/>
                <a:ea typeface="ＭＳ Ｐゴシック"/>
              </a:rPr>
              <a:t>and a </a:t>
            </a:r>
            <a:r>
              <a:rPr lang="en-US" sz="1000" b="1" i="1" dirty="0">
                <a:solidFill>
                  <a:srgbClr val="1E4471"/>
                </a:solidFill>
                <a:latin typeface="CiscoSansTT ExtraLight"/>
                <a:ea typeface="ＭＳ Ｐゴシック"/>
              </a:rPr>
              <a:t>Multimedia </a:t>
            </a:r>
            <a:r>
              <a:rPr lang="en-US" sz="1000" i="1" dirty="0">
                <a:solidFill>
                  <a:srgbClr val="1E4471"/>
                </a:solidFill>
                <a:latin typeface="CiscoSansTT ExtraLight"/>
                <a:ea typeface="ＭＳ Ｐゴシック"/>
              </a:rPr>
              <a:t>profile otherwise you won't be able to login to the Desktop</a:t>
            </a:r>
            <a:endParaRPr lang="en-US" i="1">
              <a:solidFill>
                <a:srgbClr val="282828"/>
              </a:solidFill>
            </a:endParaRPr>
          </a:p>
        </p:txBody>
      </p:sp>
    </p:spTree>
    <p:extLst>
      <p:ext uri="{BB962C8B-B14F-4D97-AF65-F5344CB8AC3E}">
        <p14:creationId xmlns:p14="http://schemas.microsoft.com/office/powerpoint/2010/main" val="1214917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FC98B2-810E-CC45-A325-0667FB3736E5}"/>
              </a:ext>
            </a:extLst>
          </p:cNvPr>
          <p:cNvSpPr txBox="1"/>
          <p:nvPr/>
        </p:nvSpPr>
        <p:spPr>
          <a:xfrm>
            <a:off x="-271670" y="227494"/>
            <a:ext cx="8976233" cy="275653"/>
          </a:xfrm>
          <a:prstGeom prst="rect">
            <a:avLst/>
          </a:prstGeom>
          <a:noFill/>
        </p:spPr>
        <p:txBody>
          <a:bodyPr wrap="square" lIns="91440" tIns="45720" rIns="91440" bIns="45720" rtlCol="0" anchor="t">
            <a:spAutoFit/>
          </a:bodyPr>
          <a:lstStyle/>
          <a:p>
            <a:pPr marR="580390" lvl="1">
              <a:lnSpc>
                <a:spcPct val="103000"/>
              </a:lnSpc>
              <a:spcAft>
                <a:spcPts val="65"/>
              </a:spcAft>
              <a:buSzPts val="1000"/>
            </a:pPr>
            <a:endParaRPr lang="en-US" sz="1200" b="1">
              <a:solidFill>
                <a:srgbClr val="1E4471"/>
              </a:solidFill>
              <a:latin typeface="CiscoSansTT ExtraLight"/>
            </a:endParaRPr>
          </a:p>
        </p:txBody>
      </p:sp>
      <p:sp>
        <p:nvSpPr>
          <p:cNvPr id="2" name="TextBox 1">
            <a:extLst>
              <a:ext uri="{FF2B5EF4-FFF2-40B4-BE49-F238E27FC236}">
                <a16:creationId xmlns:a16="http://schemas.microsoft.com/office/drawing/2014/main" id="{680C08CE-A023-438B-8298-CD43978DD4D3}"/>
              </a:ext>
            </a:extLst>
          </p:cNvPr>
          <p:cNvSpPr txBox="1"/>
          <p:nvPr/>
        </p:nvSpPr>
        <p:spPr>
          <a:xfrm>
            <a:off x="210479" y="85028"/>
            <a:ext cx="8409413" cy="6560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580390" lvl="1">
              <a:lnSpc>
                <a:spcPct val="103000"/>
              </a:lnSpc>
              <a:spcAft>
                <a:spcPts val="65"/>
              </a:spcAft>
              <a:buSzPts val="1000"/>
            </a:pPr>
            <a:r>
              <a:rPr lang="en-US" sz="1200" b="1" dirty="0">
                <a:solidFill>
                  <a:srgbClr val="1E4471"/>
                </a:solidFill>
                <a:latin typeface="CiscoSansTT ExtraLight"/>
                <a:ea typeface="ＭＳ Ｐゴシック"/>
              </a:rPr>
              <a:t>Step14: </a:t>
            </a:r>
            <a:r>
              <a:rPr lang="en-US" sz="1200" dirty="0">
                <a:solidFill>
                  <a:srgbClr val="1E4471"/>
                </a:solidFill>
                <a:latin typeface="CiscoSansTT ExtraLight"/>
                <a:ea typeface="ＭＳ Ｐゴシック"/>
              </a:rPr>
              <a:t>Once the configurations are saved, the newly added users will be enabled for Contact center and the status will be shown as below. Now the users (Agents) can be logged into the Agent Desktop and will be ready for contact center operations.</a:t>
            </a:r>
          </a:p>
        </p:txBody>
      </p:sp>
      <p:pic>
        <p:nvPicPr>
          <p:cNvPr id="4" name="Picture 3">
            <a:extLst>
              <a:ext uri="{FF2B5EF4-FFF2-40B4-BE49-F238E27FC236}">
                <a16:creationId xmlns:a16="http://schemas.microsoft.com/office/drawing/2014/main" id="{B5C7F4CB-614F-0246-B0AA-AEC86D34B89B}"/>
              </a:ext>
            </a:extLst>
          </p:cNvPr>
          <p:cNvPicPr>
            <a:picLocks noChangeAspect="1"/>
          </p:cNvPicPr>
          <p:nvPr/>
        </p:nvPicPr>
        <p:blipFill>
          <a:blip r:embed="rId2"/>
          <a:stretch>
            <a:fillRect/>
          </a:stretch>
        </p:blipFill>
        <p:spPr>
          <a:xfrm>
            <a:off x="321733" y="1587015"/>
            <a:ext cx="7831667" cy="1672311"/>
          </a:xfrm>
          <a:prstGeom prst="rect">
            <a:avLst/>
          </a:prstGeom>
          <a:ln>
            <a:solidFill>
              <a:schemeClr val="accent1"/>
            </a:solidFill>
          </a:ln>
        </p:spPr>
      </p:pic>
    </p:spTree>
    <p:extLst>
      <p:ext uri="{BB962C8B-B14F-4D97-AF65-F5344CB8AC3E}">
        <p14:creationId xmlns:p14="http://schemas.microsoft.com/office/powerpoint/2010/main" val="3517574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FC98B2-810E-CC45-A325-0667FB3736E5}"/>
              </a:ext>
            </a:extLst>
          </p:cNvPr>
          <p:cNvSpPr txBox="1"/>
          <p:nvPr/>
        </p:nvSpPr>
        <p:spPr>
          <a:xfrm>
            <a:off x="-271670" y="227494"/>
            <a:ext cx="8976233" cy="275653"/>
          </a:xfrm>
          <a:prstGeom prst="rect">
            <a:avLst/>
          </a:prstGeom>
          <a:noFill/>
        </p:spPr>
        <p:txBody>
          <a:bodyPr wrap="square" lIns="91440" tIns="45720" rIns="91440" bIns="45720" rtlCol="0" anchor="t">
            <a:spAutoFit/>
          </a:bodyPr>
          <a:lstStyle/>
          <a:p>
            <a:pPr marR="580390" lvl="1">
              <a:lnSpc>
                <a:spcPct val="103000"/>
              </a:lnSpc>
              <a:spcAft>
                <a:spcPts val="65"/>
              </a:spcAft>
              <a:buSzPts val="1000"/>
            </a:pPr>
            <a:endParaRPr lang="en-US" sz="1200" b="1">
              <a:solidFill>
                <a:srgbClr val="1E4471"/>
              </a:solidFill>
              <a:latin typeface="CiscoSansTT ExtraLight"/>
            </a:endParaRPr>
          </a:p>
        </p:txBody>
      </p:sp>
      <p:sp>
        <p:nvSpPr>
          <p:cNvPr id="2" name="TextBox 1">
            <a:extLst>
              <a:ext uri="{FF2B5EF4-FFF2-40B4-BE49-F238E27FC236}">
                <a16:creationId xmlns:a16="http://schemas.microsoft.com/office/drawing/2014/main" id="{680C08CE-A023-438B-8298-CD43978DD4D3}"/>
              </a:ext>
            </a:extLst>
          </p:cNvPr>
          <p:cNvSpPr txBox="1"/>
          <p:nvPr/>
        </p:nvSpPr>
        <p:spPr>
          <a:xfrm>
            <a:off x="210479" y="85028"/>
            <a:ext cx="8409413" cy="2756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580390" lvl="1">
              <a:lnSpc>
                <a:spcPct val="103000"/>
              </a:lnSpc>
              <a:spcAft>
                <a:spcPts val="65"/>
              </a:spcAft>
              <a:buSzPts val="1000"/>
            </a:pPr>
            <a:r>
              <a:rPr lang="en-US" sz="1200" b="1" dirty="0">
                <a:solidFill>
                  <a:srgbClr val="1E4471"/>
                </a:solidFill>
                <a:latin typeface="CiscoSansTT ExtraLight"/>
                <a:ea typeface="ＭＳ Ｐゴシック"/>
              </a:rPr>
              <a:t>Step15: </a:t>
            </a:r>
            <a:r>
              <a:rPr lang="en-US" sz="1200" dirty="0">
                <a:solidFill>
                  <a:srgbClr val="1E4471"/>
                </a:solidFill>
                <a:latin typeface="CiscoSansTT ExtraLight"/>
                <a:ea typeface="ＭＳ Ｐゴシック"/>
              </a:rPr>
              <a:t>Login to the Agent Desktop and this completes the user onboarding.</a:t>
            </a:r>
          </a:p>
        </p:txBody>
      </p:sp>
      <p:pic>
        <p:nvPicPr>
          <p:cNvPr id="4" name="Picture 5" descr="Graphical user interface, application&#10;&#10;Description automatically generated">
            <a:extLst>
              <a:ext uri="{FF2B5EF4-FFF2-40B4-BE49-F238E27FC236}">
                <a16:creationId xmlns:a16="http://schemas.microsoft.com/office/drawing/2014/main" id="{583C92F6-FC04-4498-B446-ED8BE020BB1D}"/>
              </a:ext>
            </a:extLst>
          </p:cNvPr>
          <p:cNvPicPr>
            <a:picLocks noChangeAspect="1"/>
          </p:cNvPicPr>
          <p:nvPr/>
        </p:nvPicPr>
        <p:blipFill>
          <a:blip r:embed="rId2"/>
          <a:stretch>
            <a:fillRect/>
          </a:stretch>
        </p:blipFill>
        <p:spPr>
          <a:xfrm>
            <a:off x="114868" y="913772"/>
            <a:ext cx="3806251" cy="2717675"/>
          </a:xfrm>
          <a:prstGeom prst="rect">
            <a:avLst/>
          </a:prstGeom>
          <a:ln>
            <a:solidFill>
              <a:schemeClr val="accent1"/>
            </a:solidFill>
          </a:ln>
        </p:spPr>
      </p:pic>
      <p:pic>
        <p:nvPicPr>
          <p:cNvPr id="6" name="Picture 6" descr="Graphical user interface, application, Teams&#10;&#10;Description automatically generated">
            <a:extLst>
              <a:ext uri="{FF2B5EF4-FFF2-40B4-BE49-F238E27FC236}">
                <a16:creationId xmlns:a16="http://schemas.microsoft.com/office/drawing/2014/main" id="{F1C64444-182C-42C1-8BFB-913F62304702}"/>
              </a:ext>
            </a:extLst>
          </p:cNvPr>
          <p:cNvPicPr>
            <a:picLocks noChangeAspect="1"/>
          </p:cNvPicPr>
          <p:nvPr/>
        </p:nvPicPr>
        <p:blipFill>
          <a:blip r:embed="rId3"/>
          <a:stretch>
            <a:fillRect/>
          </a:stretch>
        </p:blipFill>
        <p:spPr>
          <a:xfrm>
            <a:off x="4091579" y="801966"/>
            <a:ext cx="4937553" cy="2752716"/>
          </a:xfrm>
          <a:prstGeom prst="rect">
            <a:avLst/>
          </a:prstGeom>
          <a:ln>
            <a:solidFill>
              <a:schemeClr val="accent1"/>
            </a:solidFill>
          </a:ln>
        </p:spPr>
      </p:pic>
    </p:spTree>
    <p:extLst>
      <p:ext uri="{BB962C8B-B14F-4D97-AF65-F5344CB8AC3E}">
        <p14:creationId xmlns:p14="http://schemas.microsoft.com/office/powerpoint/2010/main" val="2993388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FC98B2-810E-CC45-A325-0667FB3736E5}"/>
              </a:ext>
            </a:extLst>
          </p:cNvPr>
          <p:cNvSpPr txBox="1"/>
          <p:nvPr/>
        </p:nvSpPr>
        <p:spPr>
          <a:xfrm>
            <a:off x="53092" y="391895"/>
            <a:ext cx="8190931" cy="646331"/>
          </a:xfrm>
          <a:prstGeom prst="rect">
            <a:avLst/>
          </a:prstGeom>
          <a:noFill/>
        </p:spPr>
        <p:txBody>
          <a:bodyPr wrap="square" lIns="91440" tIns="45720" rIns="91440" bIns="45720" rtlCol="0" anchor="t">
            <a:spAutoFit/>
          </a:bodyPr>
          <a:lstStyle/>
          <a:p>
            <a:r>
              <a:rPr lang="en-US" sz="1200" b="1" dirty="0">
                <a:solidFill>
                  <a:srgbClr val="1E4471"/>
                </a:solidFill>
                <a:latin typeface="CiscoSansTT ExtraLight"/>
                <a:ea typeface="ＭＳ Ｐゴシック"/>
              </a:rPr>
              <a:t>Summary: </a:t>
            </a:r>
            <a:r>
              <a:rPr lang="en-US" sz="1200" dirty="0">
                <a:solidFill>
                  <a:srgbClr val="1E4471"/>
                </a:solidFill>
                <a:latin typeface="CiscoSansTT ExtraLight"/>
                <a:ea typeface="ＭＳ Ｐゴシック"/>
              </a:rPr>
              <a:t>Module-1 </a:t>
            </a:r>
            <a:r>
              <a:rPr lang="en-US" sz="1200" dirty="0">
                <a:solidFill>
                  <a:schemeClr val="bg1">
                    <a:lumMod val="75000"/>
                    <a:lumOff val="25000"/>
                  </a:schemeClr>
                </a:solidFill>
                <a:latin typeface="CiscoSansTT ExtraLight"/>
                <a:ea typeface="ＭＳ Ｐゴシック"/>
              </a:rPr>
              <a:t>covers </a:t>
            </a:r>
            <a:r>
              <a:rPr lang="en-US" sz="1200" dirty="0">
                <a:solidFill>
                  <a:srgbClr val="1E4471"/>
                </a:solidFill>
                <a:latin typeface="CiscoSansTT ExtraLight"/>
                <a:ea typeface="ＭＳ Ｐゴシック"/>
              </a:rPr>
              <a:t>the manual addition of new users in Control Hub as Agent/Supervisor and the basic configuration required to enable the user as a Contact center Agent or Supervisor.</a:t>
            </a:r>
            <a:endParaRPr lang="en-US" dirty="0"/>
          </a:p>
          <a:p>
            <a:endParaRPr lang="en-US" sz="1200">
              <a:solidFill>
                <a:srgbClr val="1E4471"/>
              </a:solidFill>
              <a:latin typeface="CiscoSansTT ExtraLight"/>
              <a:ea typeface="ＭＳ Ｐゴシック"/>
            </a:endParaRPr>
          </a:p>
        </p:txBody>
      </p:sp>
      <p:sp>
        <p:nvSpPr>
          <p:cNvPr id="3" name="TextBox 2">
            <a:extLst>
              <a:ext uri="{FF2B5EF4-FFF2-40B4-BE49-F238E27FC236}">
                <a16:creationId xmlns:a16="http://schemas.microsoft.com/office/drawing/2014/main" id="{998BACD2-F52C-5948-A1C7-C0832DE42C6F}"/>
              </a:ext>
            </a:extLst>
          </p:cNvPr>
          <p:cNvSpPr txBox="1"/>
          <p:nvPr/>
        </p:nvSpPr>
        <p:spPr>
          <a:xfrm>
            <a:off x="4745189" y="4809256"/>
            <a:ext cx="3890232" cy="276999"/>
          </a:xfrm>
          <a:prstGeom prst="rect">
            <a:avLst/>
          </a:prstGeom>
          <a:noFill/>
        </p:spPr>
        <p:txBody>
          <a:bodyPr wrap="none" lIns="91440" tIns="45720" rIns="91440" bIns="45720" rtlCol="0" anchor="t">
            <a:spAutoFit/>
          </a:bodyPr>
          <a:lstStyle/>
          <a:p>
            <a:r>
              <a:rPr lang="en-US" sz="1200" b="1">
                <a:solidFill>
                  <a:srgbClr val="1E4471"/>
                </a:solidFill>
                <a:latin typeface="CiscoSansTT ExtraLight"/>
                <a:ea typeface="ＭＳ Ｐゴシック"/>
              </a:rPr>
              <a:t>Please proceed to Module-2 to continue the configuration</a:t>
            </a:r>
          </a:p>
        </p:txBody>
      </p:sp>
      <p:sp>
        <p:nvSpPr>
          <p:cNvPr id="2" name="TextBox 1">
            <a:extLst>
              <a:ext uri="{FF2B5EF4-FFF2-40B4-BE49-F238E27FC236}">
                <a16:creationId xmlns:a16="http://schemas.microsoft.com/office/drawing/2014/main" id="{BC245F5F-5B88-4C4C-99F0-DED396CCF865}"/>
              </a:ext>
            </a:extLst>
          </p:cNvPr>
          <p:cNvSpPr txBox="1"/>
          <p:nvPr/>
        </p:nvSpPr>
        <p:spPr>
          <a:xfrm>
            <a:off x="53126" y="1465777"/>
            <a:ext cx="8192571" cy="27699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tx2"/>
                </a:solidFill>
                <a:latin typeface="+mn-lt"/>
                <a:ea typeface="ＭＳ Ｐゴシック"/>
                <a:cs typeface="Arial"/>
              </a:rPr>
              <a:t>Verify</a:t>
            </a:r>
            <a:r>
              <a:rPr lang="en-US" sz="1200" b="1" dirty="0">
                <a:solidFill>
                  <a:schemeClr val="tx2"/>
                </a:solidFill>
                <a:latin typeface="CiscoSansTT ExtraLight"/>
                <a:ea typeface="ＭＳ Ｐゴシック"/>
                <a:cs typeface="Arial"/>
              </a:rPr>
              <a:t> Below points Post Module 1:</a:t>
            </a:r>
          </a:p>
          <a:p>
            <a:endParaRPr lang="en-US" sz="1200" b="1" dirty="0">
              <a:solidFill>
                <a:schemeClr val="tx2"/>
              </a:solidFill>
              <a:latin typeface="CiscoSansTT ExtraLight"/>
              <a:ea typeface="ＭＳ Ｐゴシック"/>
              <a:cs typeface="Arial"/>
            </a:endParaRPr>
          </a:p>
          <a:p>
            <a:pPr marL="171450" indent="-171450">
              <a:buFont typeface="Arial"/>
              <a:buChar char="•"/>
            </a:pPr>
            <a:r>
              <a:rPr lang="en-US" sz="1200" dirty="0">
                <a:solidFill>
                  <a:schemeClr val="tx2"/>
                </a:solidFill>
                <a:latin typeface="CiscoSansTT ExtraLight"/>
                <a:ea typeface="ＭＳ Ｐゴシック"/>
                <a:cs typeface="Arial"/>
              </a:rPr>
              <a:t>•Newly added users are showing as "Active" in Control Hub.</a:t>
            </a:r>
            <a:endParaRPr lang="en-US" sz="1200">
              <a:solidFill>
                <a:schemeClr val="tx2"/>
              </a:solidFill>
              <a:latin typeface="CiscoSansTT ExtraLight"/>
              <a:ea typeface="ＭＳ Ｐゴシック"/>
            </a:endParaRPr>
          </a:p>
          <a:p>
            <a:pPr marL="171450" indent="-171450">
              <a:buFont typeface="Arial"/>
              <a:buChar char="•"/>
            </a:pPr>
            <a:r>
              <a:rPr lang="en-US" sz="1200" dirty="0">
                <a:solidFill>
                  <a:schemeClr val="tx2"/>
                </a:solidFill>
                <a:latin typeface="CiscoSansTT ExtraLight"/>
                <a:ea typeface="ＭＳ Ｐゴシック"/>
                <a:cs typeface="Arial"/>
              </a:rPr>
              <a:t>•The user's role is assigned as per business requirement (</a:t>
            </a:r>
            <a:r>
              <a:rPr lang="en-US" sz="1200" i="1" dirty="0">
                <a:solidFill>
                  <a:schemeClr val="tx2"/>
                </a:solidFill>
                <a:latin typeface="CiscoSansTT ExtraLight"/>
                <a:ea typeface="ＭＳ Ｐゴシック"/>
                <a:cs typeface="Arial"/>
              </a:rPr>
              <a:t>Premium Agents/Standard Agents/Supervisor</a:t>
            </a:r>
            <a:r>
              <a:rPr lang="en-US" sz="1200" dirty="0">
                <a:solidFill>
                  <a:schemeClr val="tx2"/>
                </a:solidFill>
                <a:latin typeface="CiscoSansTT ExtraLight"/>
                <a:ea typeface="ＭＳ Ｐゴシック"/>
                <a:cs typeface="Arial"/>
              </a:rPr>
              <a:t>). This can be verified from the Control Hub Card as well as </a:t>
            </a:r>
            <a:r>
              <a:rPr lang="en-US" sz="1200" dirty="0" err="1">
                <a:solidFill>
                  <a:schemeClr val="tx2"/>
                </a:solidFill>
                <a:latin typeface="CiscoSansTT ExtraLight"/>
                <a:ea typeface="ＭＳ Ｐゴシック"/>
                <a:cs typeface="Arial"/>
              </a:rPr>
              <a:t>Webex</a:t>
            </a:r>
            <a:r>
              <a:rPr lang="en-US" sz="1200" dirty="0">
                <a:solidFill>
                  <a:schemeClr val="tx2"/>
                </a:solidFill>
                <a:latin typeface="CiscoSansTT ExtraLight"/>
                <a:ea typeface="ＭＳ Ｐゴシック"/>
                <a:cs typeface="Arial"/>
              </a:rPr>
              <a:t> CC Portal.</a:t>
            </a:r>
            <a:endParaRPr lang="en-US" sz="1200">
              <a:solidFill>
                <a:schemeClr val="tx2"/>
              </a:solidFill>
              <a:latin typeface="CiscoSansTT ExtraLight"/>
              <a:ea typeface="ＭＳ Ｐゴシック"/>
            </a:endParaRPr>
          </a:p>
          <a:p>
            <a:pPr marL="171450" indent="-171450">
              <a:buFont typeface="Arial"/>
              <a:buChar char="•"/>
            </a:pPr>
            <a:r>
              <a:rPr lang="en-US" sz="1200" dirty="0">
                <a:solidFill>
                  <a:schemeClr val="tx2"/>
                </a:solidFill>
                <a:latin typeface="CiscoSansTT ExtraLight"/>
                <a:ea typeface="ＭＳ Ｐゴシック"/>
                <a:cs typeface="Arial"/>
              </a:rPr>
              <a:t>•Post synchronization from the Control Hub users are replicated in the Cisco WebEx Contact Center Portal Page with the desired role.</a:t>
            </a:r>
            <a:endParaRPr lang="en-US" sz="1200">
              <a:solidFill>
                <a:schemeClr val="tx2"/>
              </a:solidFill>
              <a:latin typeface="CiscoSansTT ExtraLight"/>
              <a:ea typeface="ＭＳ Ｐゴシック"/>
            </a:endParaRPr>
          </a:p>
          <a:p>
            <a:pPr marL="171450" indent="-171450">
              <a:buFont typeface="Arial"/>
              <a:buChar char="•"/>
            </a:pPr>
            <a:r>
              <a:rPr lang="en-US" sz="1200" dirty="0">
                <a:solidFill>
                  <a:schemeClr val="tx2"/>
                </a:solidFill>
                <a:latin typeface="CiscoSansTT ExtraLight"/>
                <a:ea typeface="ＭＳ Ｐゴシック"/>
                <a:cs typeface="Arial"/>
              </a:rPr>
              <a:t>•The contact center feature is enabled for the Users post configuration.</a:t>
            </a:r>
            <a:endParaRPr lang="en-US" sz="1200">
              <a:solidFill>
                <a:schemeClr val="tx2"/>
              </a:solidFill>
              <a:latin typeface="CiscoSansTT ExtraLight"/>
              <a:ea typeface="ＭＳ Ｐゴシック"/>
            </a:endParaRPr>
          </a:p>
          <a:p>
            <a:pPr marL="171450" indent="-171450">
              <a:buFont typeface="Arial"/>
              <a:buChar char="•"/>
            </a:pPr>
            <a:r>
              <a:rPr lang="en-US" sz="1200" dirty="0">
                <a:solidFill>
                  <a:schemeClr val="tx2"/>
                </a:solidFill>
                <a:latin typeface="CiscoSansTT ExtraLight"/>
                <a:ea typeface="ＭＳ Ｐゴシック"/>
                <a:cs typeface="Arial"/>
              </a:rPr>
              <a:t>•Users that are assigned as a contact center Agent role can login to Agent Desktop and enabled for assigned multimedia channel.</a:t>
            </a:r>
          </a:p>
          <a:p>
            <a:pPr marL="171450" indent="-171450">
              <a:buFont typeface="Arial"/>
              <a:buChar char="•"/>
            </a:pPr>
            <a:r>
              <a:rPr lang="en-US" sz="1200" dirty="0">
                <a:solidFill>
                  <a:schemeClr val="tx2"/>
                </a:solidFill>
                <a:latin typeface="CiscoSansTT ExtraLight"/>
                <a:ea typeface="ＭＳ Ｐゴシック"/>
                <a:cs typeface="Arial"/>
              </a:rPr>
              <a:t>If new tenant setup – make sure to click "Set up </a:t>
            </a:r>
            <a:r>
              <a:rPr lang="en-US" sz="1200" dirty="0" err="1">
                <a:solidFill>
                  <a:schemeClr val="tx2"/>
                </a:solidFill>
                <a:latin typeface="CiscoSansTT ExtraLight"/>
                <a:ea typeface="ＭＳ Ｐゴシック"/>
                <a:cs typeface="Arial"/>
              </a:rPr>
              <a:t>Webex</a:t>
            </a:r>
            <a:r>
              <a:rPr lang="en-US" sz="1200" dirty="0">
                <a:solidFill>
                  <a:schemeClr val="tx2"/>
                </a:solidFill>
                <a:latin typeface="CiscoSansTT ExtraLight"/>
                <a:ea typeface="ＭＳ Ｐゴシック"/>
                <a:cs typeface="Arial"/>
              </a:rPr>
              <a:t> Contact Center" button located in Control Hub -&gt; Contact Center -&gt; Features</a:t>
            </a:r>
          </a:p>
          <a:p>
            <a:pPr marL="171450" indent="-171450">
              <a:buFont typeface="Arial"/>
              <a:buChar char="•"/>
            </a:pPr>
            <a:endParaRPr lang="en-US" sz="1200" dirty="0">
              <a:solidFill>
                <a:srgbClr val="1E4471"/>
              </a:solidFill>
              <a:latin typeface="CiscoSansTT ExtraLight"/>
              <a:ea typeface="ＭＳ Ｐゴシック"/>
              <a:cs typeface="Arial"/>
            </a:endParaRPr>
          </a:p>
          <a:p>
            <a:endParaRPr lang="en-US">
              <a:ea typeface="ＭＳ Ｐゴシック"/>
            </a:endParaRPr>
          </a:p>
        </p:txBody>
      </p:sp>
    </p:spTree>
    <p:extLst>
      <p:ext uri="{BB962C8B-B14F-4D97-AF65-F5344CB8AC3E}">
        <p14:creationId xmlns:p14="http://schemas.microsoft.com/office/powerpoint/2010/main" val="2631381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175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422F31-A003-E34A-9681-54215EACA158}"/>
              </a:ext>
            </a:extLst>
          </p:cNvPr>
          <p:cNvSpPr txBox="1"/>
          <p:nvPr/>
        </p:nvSpPr>
        <p:spPr>
          <a:xfrm>
            <a:off x="1622560" y="145183"/>
            <a:ext cx="6224781" cy="523220"/>
          </a:xfrm>
          <a:prstGeom prst="rect">
            <a:avLst/>
          </a:prstGeom>
          <a:noFill/>
        </p:spPr>
        <p:txBody>
          <a:bodyPr wrap="none" rtlCol="0">
            <a:spAutoFit/>
          </a:bodyPr>
          <a:lstStyle/>
          <a:p>
            <a:r>
              <a:rPr lang="en-US" sz="2800">
                <a:solidFill>
                  <a:srgbClr val="1E4471"/>
                </a:solidFill>
                <a:latin typeface="CiscoSansTT ExtraLight"/>
                <a:cs typeface="CiscoSansTT Thin" charset="0"/>
              </a:rPr>
              <a:t>Overall Pre-Requisites / Assumptions</a:t>
            </a:r>
            <a:endParaRPr lang="en-US" sz="2800">
              <a:latin typeface="+mn-lt"/>
            </a:endParaRPr>
          </a:p>
        </p:txBody>
      </p:sp>
      <p:graphicFrame>
        <p:nvGraphicFramePr>
          <p:cNvPr id="6" name="Table Placeholder 7">
            <a:extLst>
              <a:ext uri="{FF2B5EF4-FFF2-40B4-BE49-F238E27FC236}">
                <a16:creationId xmlns:a16="http://schemas.microsoft.com/office/drawing/2014/main" id="{163569D6-60CE-014F-8EB3-751BD42ECE18}"/>
              </a:ext>
            </a:extLst>
          </p:cNvPr>
          <p:cNvGraphicFramePr>
            <a:graphicFrameLocks/>
          </p:cNvGraphicFramePr>
          <p:nvPr/>
        </p:nvGraphicFramePr>
        <p:xfrm>
          <a:off x="382142" y="1108388"/>
          <a:ext cx="8379715" cy="2926723"/>
        </p:xfrm>
        <a:graphic>
          <a:graphicData uri="http://schemas.openxmlformats.org/drawingml/2006/table">
            <a:tbl>
              <a:tblPr firstRow="1" bandRow="1">
                <a:tableStyleId>{2D5ABB26-0587-4C30-8999-92F81FD0307C}</a:tableStyleId>
              </a:tblPr>
              <a:tblGrid>
                <a:gridCol w="546912">
                  <a:extLst>
                    <a:ext uri="{9D8B030D-6E8A-4147-A177-3AD203B41FA5}">
                      <a16:colId xmlns:a16="http://schemas.microsoft.com/office/drawing/2014/main" val="2245198731"/>
                    </a:ext>
                  </a:extLst>
                </a:gridCol>
                <a:gridCol w="7832803">
                  <a:extLst>
                    <a:ext uri="{9D8B030D-6E8A-4147-A177-3AD203B41FA5}">
                      <a16:colId xmlns:a16="http://schemas.microsoft.com/office/drawing/2014/main" val="2183432432"/>
                    </a:ext>
                  </a:extLst>
                </a:gridCol>
              </a:tblGrid>
              <a:tr h="266473">
                <a:tc>
                  <a:txBody>
                    <a:bodyPr/>
                    <a:lstStyle/>
                    <a:p>
                      <a:pPr algn="ctr" fontAlgn="b"/>
                      <a:r>
                        <a:rPr lang="en-IN" sz="1100" b="0" i="0" u="none" strike="noStrike">
                          <a:solidFill>
                            <a:schemeClr val="tx2"/>
                          </a:solidFill>
                          <a:effectLst/>
                          <a:latin typeface="Calibri" panose="020F0502020204030204" pitchFamily="34" charset="0"/>
                        </a:rPr>
                        <a:t>1</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rgbClr val="000000"/>
                          </a:solidFill>
                          <a:effectLst/>
                          <a:latin typeface="Calibri" panose="020F0502020204030204" pitchFamily="34" charset="0"/>
                        </a:rPr>
                        <a:t>Steps in this guide are based on and for configuring a tenant in </a:t>
                      </a:r>
                      <a:r>
                        <a:rPr lang="en-IN" sz="1100" b="0" i="0" u="none" strike="noStrike">
                          <a:solidFill>
                            <a:srgbClr val="FF0000"/>
                          </a:solidFill>
                          <a:effectLst/>
                          <a:latin typeface="Calibri" panose="020F0502020204030204" pitchFamily="34" charset="0"/>
                        </a:rPr>
                        <a:t>production</a:t>
                      </a:r>
                      <a:r>
                        <a:rPr lang="en-IN" sz="1100" b="0" i="0" u="none" strike="noStrike">
                          <a:solidFill>
                            <a:srgbClr val="000000"/>
                          </a:solidFill>
                          <a:effectLst/>
                          <a:latin typeface="Calibri" panose="020F0502020204030204" pitchFamily="34" charset="0"/>
                        </a:rPr>
                        <a:t> environment</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0003"/>
                  </a:ext>
                </a:extLst>
              </a:tr>
              <a:tr h="310260">
                <a:tc>
                  <a:txBody>
                    <a:bodyPr/>
                    <a:lstStyle/>
                    <a:p>
                      <a:pPr algn="ctr" fontAlgn="b"/>
                      <a:r>
                        <a:rPr lang="en-IN" sz="1100" b="0" i="0" u="none" strike="noStrike">
                          <a:solidFill>
                            <a:schemeClr val="tx2"/>
                          </a:solidFill>
                          <a:effectLst/>
                          <a:latin typeface="Calibri" panose="020F0502020204030204" pitchFamily="34" charset="0"/>
                        </a:rPr>
                        <a:t>2</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rgbClr val="000000"/>
                          </a:solidFill>
                          <a:effectLst/>
                          <a:latin typeface="Calibri" panose="020F0502020204030204" pitchFamily="34" charset="0"/>
                        </a:rPr>
                        <a:t>Users of this guide already have </a:t>
                      </a:r>
                      <a:r>
                        <a:rPr lang="en-IN" sz="1100" b="0" i="0" u="none" strike="noStrike">
                          <a:solidFill>
                            <a:srgbClr val="FF0000"/>
                          </a:solidFill>
                          <a:effectLst/>
                          <a:latin typeface="Calibri" panose="020F0502020204030204" pitchFamily="34" charset="0"/>
                        </a:rPr>
                        <a:t>administrator access </a:t>
                      </a:r>
                      <a:r>
                        <a:rPr lang="en-IN" sz="1100" b="0" i="0" u="none" strike="noStrike">
                          <a:solidFill>
                            <a:srgbClr val="000000"/>
                          </a:solidFill>
                          <a:effectLst/>
                          <a:latin typeface="Calibri" panose="020F0502020204030204" pitchFamily="34" charset="0"/>
                        </a:rPr>
                        <a:t>to a production tenant</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0004"/>
                  </a:ext>
                </a:extLst>
              </a:tr>
              <a:tr h="283816">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2"/>
                          </a:solidFill>
                          <a:effectLst/>
                          <a:latin typeface="Calibri" panose="020F0502020204030204" pitchFamily="34" charset="0"/>
                        </a:rPr>
                        <a:t>3</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rgbClr val="FF0000"/>
                          </a:solidFill>
                          <a:effectLst/>
                          <a:latin typeface="Calibri" panose="020F0502020204030204" pitchFamily="34" charset="0"/>
                        </a:rPr>
                        <a:t>Voice connectivity </a:t>
                      </a:r>
                      <a:r>
                        <a:rPr lang="en-IN" sz="1100" b="0" i="0" u="none" strike="noStrike">
                          <a:solidFill>
                            <a:srgbClr val="000000"/>
                          </a:solidFill>
                          <a:effectLst/>
                          <a:latin typeface="Calibri" panose="020F0502020204030204" pitchFamily="34" charset="0"/>
                        </a:rPr>
                        <a:t>is available on the production tenant</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135513689"/>
                  </a:ext>
                </a:extLst>
              </a:tr>
              <a:tr h="301369">
                <a:tc>
                  <a:txBody>
                    <a:bodyPr/>
                    <a:lstStyle/>
                    <a:p>
                      <a:pPr algn="ctr" fontAlgn="b"/>
                      <a:r>
                        <a:rPr lang="en-IN" sz="1100" b="0" i="0" u="none" strike="noStrike">
                          <a:solidFill>
                            <a:schemeClr val="tx2"/>
                          </a:solidFill>
                          <a:effectLst/>
                          <a:latin typeface="Calibri" panose="020F0502020204030204" pitchFamily="34" charset="0"/>
                        </a:rPr>
                        <a:t>4</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rgbClr val="000000"/>
                          </a:solidFill>
                          <a:effectLst/>
                          <a:latin typeface="Calibri" panose="020F0502020204030204" pitchFamily="34" charset="0"/>
                        </a:rPr>
                        <a:t>DN to EP mapping is done with a </a:t>
                      </a:r>
                      <a:r>
                        <a:rPr lang="en-IN" sz="1100" b="0" i="0" u="none" strike="noStrike">
                          <a:solidFill>
                            <a:srgbClr val="FF0000"/>
                          </a:solidFill>
                          <a:effectLst/>
                          <a:latin typeface="Calibri" panose="020F0502020204030204" pitchFamily="34" charset="0"/>
                        </a:rPr>
                        <a:t>working DN</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782329561"/>
                  </a:ext>
                </a:extLst>
              </a:tr>
              <a:tr h="278942">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2"/>
                          </a:solidFill>
                          <a:effectLst/>
                          <a:latin typeface="Calibri" panose="020F0502020204030204" pitchFamily="34" charset="0"/>
                        </a:rPr>
                        <a:t>5</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rgbClr val="000000"/>
                          </a:solidFill>
                          <a:effectLst/>
                          <a:latin typeface="Calibri"/>
                        </a:rPr>
                        <a:t>Users of this guide already have </a:t>
                      </a:r>
                      <a:r>
                        <a:rPr lang="en-IN" sz="1100" b="0" i="0" u="none" strike="noStrike">
                          <a:solidFill>
                            <a:srgbClr val="FF0000"/>
                          </a:solidFill>
                          <a:effectLst/>
                          <a:latin typeface="Calibri"/>
                        </a:rPr>
                        <a:t>Email ID </a:t>
                      </a:r>
                      <a:r>
                        <a:rPr lang="en-IN" sz="1100" b="0" i="0" u="none" strike="noStrike">
                          <a:solidFill>
                            <a:srgbClr val="000000"/>
                          </a:solidFill>
                          <a:effectLst/>
                          <a:latin typeface="Calibri"/>
                        </a:rPr>
                        <a:t>for email contact routing</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4090486276"/>
                  </a:ext>
                </a:extLst>
              </a:tr>
              <a:tr h="278942">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2"/>
                          </a:solidFill>
                          <a:effectLst/>
                          <a:latin typeface="Calibri" panose="020F0502020204030204" pitchFamily="34" charset="0"/>
                        </a:rPr>
                        <a:t>6</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rgbClr val="000000"/>
                          </a:solidFill>
                          <a:effectLst/>
                          <a:latin typeface="Calibri"/>
                        </a:rPr>
                        <a:t>Users of this guide already have a </a:t>
                      </a:r>
                      <a:r>
                        <a:rPr lang="en-IN" sz="1100" b="0" i="0" u="none" strike="noStrike">
                          <a:solidFill>
                            <a:srgbClr val="FF0000"/>
                          </a:solidFill>
                          <a:effectLst/>
                          <a:latin typeface="Calibri"/>
                        </a:rPr>
                        <a:t>SMS Number procured from </a:t>
                      </a:r>
                      <a:r>
                        <a:rPr lang="en-IN" sz="1100" b="0" i="0" u="none" strike="noStrike" err="1">
                          <a:solidFill>
                            <a:srgbClr val="FF0000"/>
                          </a:solidFill>
                          <a:effectLst/>
                          <a:latin typeface="Calibri"/>
                        </a:rPr>
                        <a:t>MessageBird</a:t>
                      </a:r>
                      <a:r>
                        <a:rPr lang="en-IN" sz="1100" b="0" i="0" u="none" strike="noStrike">
                          <a:solidFill>
                            <a:srgbClr val="000000"/>
                          </a:solidFill>
                          <a:effectLst/>
                          <a:latin typeface="Calibri"/>
                        </a:rPr>
                        <a:t>, that can be integrated with the tenant.</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815346986"/>
                  </a:ext>
                </a:extLst>
              </a:tr>
              <a:tr h="278942">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2"/>
                          </a:solidFill>
                          <a:effectLst/>
                          <a:latin typeface="Calibri" panose="020F0502020204030204" pitchFamily="34" charset="0"/>
                        </a:rPr>
                        <a:t>7</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marL="0" marR="0" lvl="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rgbClr val="000000"/>
                          </a:solidFill>
                          <a:effectLst/>
                          <a:latin typeface="Calibri"/>
                        </a:rPr>
                        <a:t>Users of this guide already have a </a:t>
                      </a:r>
                      <a:r>
                        <a:rPr lang="en-IN" sz="1100" b="0" i="0" u="none" strike="noStrike">
                          <a:solidFill>
                            <a:srgbClr val="FF0000"/>
                          </a:solidFill>
                          <a:effectLst/>
                          <a:latin typeface="Calibri"/>
                        </a:rPr>
                        <a:t>Facebook page </a:t>
                      </a:r>
                      <a:r>
                        <a:rPr lang="en-IN" sz="1100" b="0" i="0" u="none" strike="noStrike">
                          <a:solidFill>
                            <a:srgbClr val="000000"/>
                          </a:solidFill>
                          <a:effectLst/>
                          <a:latin typeface="Calibri"/>
                        </a:rPr>
                        <a:t>which can be integrated with the tenant</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12033135"/>
                  </a:ext>
                </a:extLst>
              </a:tr>
              <a:tr h="278942">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2"/>
                          </a:solidFill>
                          <a:effectLst/>
                          <a:latin typeface="Calibri" panose="020F0502020204030204" pitchFamily="34" charset="0"/>
                        </a:rPr>
                        <a:t>8</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marL="0" marR="0" lvl="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rgbClr val="000000"/>
                          </a:solidFill>
                          <a:effectLst/>
                          <a:latin typeface="Calibri"/>
                        </a:rPr>
                        <a:t>Users of this guide already have a  </a:t>
                      </a:r>
                      <a:r>
                        <a:rPr lang="en-IN" sz="1100" b="0" i="0" u="none" strike="noStrike">
                          <a:solidFill>
                            <a:srgbClr val="FF0000"/>
                          </a:solidFill>
                          <a:effectLst/>
                          <a:latin typeface="Calibri"/>
                        </a:rPr>
                        <a:t>Google CCAI account </a:t>
                      </a:r>
                      <a:r>
                        <a:rPr lang="en-IN" sz="1100" b="0" i="0" u="none" strike="noStrike">
                          <a:solidFill>
                            <a:srgbClr val="000000"/>
                          </a:solidFill>
                          <a:effectLst/>
                          <a:latin typeface="Calibri"/>
                        </a:rPr>
                        <a:t>that can be configured in the tenant</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3723947417"/>
                  </a:ext>
                </a:extLst>
              </a:tr>
              <a:tr h="258512">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2"/>
                          </a:solidFill>
                          <a:effectLst/>
                          <a:latin typeface="Calibri" panose="020F0502020204030204" pitchFamily="34" charset="0"/>
                        </a:rPr>
                        <a:t>9</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1"/>
                          </a:solidFill>
                          <a:effectLst/>
                          <a:latin typeface="Calibri" panose="020F0502020204030204" pitchFamily="34" charset="0"/>
                        </a:rPr>
                        <a:t>Tenant has </a:t>
                      </a:r>
                      <a:r>
                        <a:rPr lang="en-IN" sz="1100" b="0" i="0" u="none" strike="noStrike">
                          <a:solidFill>
                            <a:srgbClr val="FF0000"/>
                          </a:solidFill>
                          <a:effectLst/>
                          <a:latin typeface="Calibri" panose="020F0502020204030204" pitchFamily="34" charset="0"/>
                        </a:rPr>
                        <a:t>Feature Flags enabled </a:t>
                      </a:r>
                      <a:r>
                        <a:rPr lang="en-IN" sz="1100" b="0" i="0" u="none" strike="noStrike">
                          <a:solidFill>
                            <a:schemeClr val="tx1"/>
                          </a:solidFill>
                          <a:effectLst/>
                          <a:latin typeface="Calibri" panose="020F0502020204030204" pitchFamily="34" charset="0"/>
                        </a:rPr>
                        <a:t>for desktop layout, Chat/Email, Virtual Assistant, Social, FlowControl</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3697174087"/>
                  </a:ext>
                </a:extLst>
              </a:tr>
              <a:tr h="258512">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2"/>
                          </a:solidFill>
                          <a:effectLst/>
                          <a:latin typeface="Calibri" panose="020F0502020204030204" pitchFamily="34" charset="0"/>
                        </a:rPr>
                        <a:t>10</a:t>
                      </a:r>
                    </a:p>
                    <a:p>
                      <a:pPr marL="0" marR="0" indent="0" algn="ctr" defTabSz="685777" rtl="0" eaLnBrk="1" fontAlgn="b" latinLnBrk="0" hangingPunct="1">
                        <a:lnSpc>
                          <a:spcPct val="100000"/>
                        </a:lnSpc>
                        <a:spcBef>
                          <a:spcPts val="0"/>
                        </a:spcBef>
                        <a:spcAft>
                          <a:spcPts val="0"/>
                        </a:spcAft>
                        <a:buClrTx/>
                        <a:buSzTx/>
                        <a:buFontTx/>
                        <a:buNone/>
                        <a:tabLst/>
                        <a:defRPr/>
                      </a:pPr>
                      <a:endParaRPr lang="en-IN" sz="1100" b="0" i="0" u="none" strike="noStrike">
                        <a:solidFill>
                          <a:schemeClr val="tx2"/>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rgbClr val="000000"/>
                          </a:solidFill>
                          <a:effectLst/>
                          <a:latin typeface="Calibri" panose="020F0502020204030204" pitchFamily="34" charset="0"/>
                        </a:rPr>
                        <a:t>All config entities are created with prefix </a:t>
                      </a:r>
                      <a:r>
                        <a:rPr lang="en-IN" sz="1100" b="0" i="1" u="none" strike="noStrike" err="1">
                          <a:solidFill>
                            <a:schemeClr val="tx1"/>
                          </a:solidFill>
                          <a:effectLst/>
                          <a:latin typeface="Calibri" panose="020F0502020204030204" pitchFamily="34" charset="0"/>
                        </a:rPr>
                        <a:t>MediAssist</a:t>
                      </a:r>
                      <a:r>
                        <a:rPr lang="en-IN" sz="1100" b="0" i="1" u="none" strike="noStrike">
                          <a:solidFill>
                            <a:schemeClr val="tx1"/>
                          </a:solidFill>
                          <a:effectLst/>
                          <a:latin typeface="Calibri" panose="020F0502020204030204" pitchFamily="34" charset="0"/>
                        </a:rPr>
                        <a:t> </a:t>
                      </a:r>
                    </a:p>
                    <a:p>
                      <a:pPr marL="0" marR="0" indent="0" algn="ctr" defTabSz="685777" rtl="0" eaLnBrk="1" fontAlgn="b" latinLnBrk="0" hangingPunct="1">
                        <a:lnSpc>
                          <a:spcPct val="100000"/>
                        </a:lnSpc>
                        <a:spcBef>
                          <a:spcPts val="0"/>
                        </a:spcBef>
                        <a:spcAft>
                          <a:spcPts val="0"/>
                        </a:spcAft>
                        <a:buClrTx/>
                        <a:buSzTx/>
                        <a:buFontTx/>
                        <a:buNone/>
                        <a:tabLst/>
                        <a:defRPr/>
                      </a:pPr>
                      <a:r>
                        <a:rPr lang="en-IN" sz="1100" b="0" i="1" u="none" strike="noStrike">
                          <a:solidFill>
                            <a:schemeClr val="tx1"/>
                          </a:solidFill>
                          <a:effectLst/>
                          <a:latin typeface="Calibri" panose="020F0502020204030204" pitchFamily="34" charset="0"/>
                        </a:rPr>
                        <a:t>For example: Site: </a:t>
                      </a:r>
                      <a:r>
                        <a:rPr lang="en-IN" sz="1100" b="0" i="1" u="none" strike="noStrike" err="1">
                          <a:solidFill>
                            <a:schemeClr val="tx1"/>
                          </a:solidFill>
                          <a:effectLst/>
                          <a:latin typeface="Calibri" panose="020F0502020204030204" pitchFamily="34" charset="0"/>
                        </a:rPr>
                        <a:t>MediAssist_Site</a:t>
                      </a:r>
                      <a:r>
                        <a:rPr lang="en-IN" sz="1100" b="0" i="1" u="none" strike="noStrike">
                          <a:solidFill>
                            <a:schemeClr val="tx1"/>
                          </a:solidFill>
                          <a:effectLst/>
                          <a:latin typeface="Calibri" panose="020F0502020204030204" pitchFamily="34" charset="0"/>
                        </a:rPr>
                        <a:t>, Team: </a:t>
                      </a:r>
                      <a:r>
                        <a:rPr lang="en-IN" sz="1100" b="0" i="1" u="none" strike="noStrike" err="1">
                          <a:solidFill>
                            <a:schemeClr val="tx1"/>
                          </a:solidFill>
                          <a:effectLst/>
                          <a:latin typeface="Calibri" panose="020F0502020204030204" pitchFamily="34" charset="0"/>
                        </a:rPr>
                        <a:t>MediAssist_Team</a:t>
                      </a:r>
                      <a:r>
                        <a:rPr lang="en-IN" sz="1100" b="0" i="1" u="none" strike="noStrike">
                          <a:solidFill>
                            <a:schemeClr val="tx1"/>
                          </a:solidFill>
                          <a:effectLst/>
                          <a:latin typeface="Calibri" panose="020F0502020204030204" pitchFamily="34" charset="0"/>
                        </a:rPr>
                        <a:t>, EP: </a:t>
                      </a:r>
                      <a:r>
                        <a:rPr lang="en-IN" sz="1100" b="0" i="1" u="none" strike="noStrike" err="1">
                          <a:solidFill>
                            <a:schemeClr val="tx1"/>
                          </a:solidFill>
                          <a:effectLst/>
                          <a:latin typeface="Calibri" panose="020F0502020204030204" pitchFamily="34" charset="0"/>
                        </a:rPr>
                        <a:t>MediAssist_Voice_EP</a:t>
                      </a:r>
                      <a:endParaRPr lang="en-IN" sz="1100" b="0" i="1" u="none" strike="noStrike">
                        <a:solidFill>
                          <a:schemeClr val="tx1"/>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4106702785"/>
                  </a:ext>
                </a:extLst>
              </a:tr>
            </a:tbl>
          </a:graphicData>
        </a:graphic>
      </p:graphicFrame>
    </p:spTree>
    <p:extLst>
      <p:ext uri="{BB962C8B-B14F-4D97-AF65-F5344CB8AC3E}">
        <p14:creationId xmlns:p14="http://schemas.microsoft.com/office/powerpoint/2010/main" val="2140375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422F31-A003-E34A-9681-54215EACA158}"/>
              </a:ext>
            </a:extLst>
          </p:cNvPr>
          <p:cNvSpPr txBox="1"/>
          <p:nvPr/>
        </p:nvSpPr>
        <p:spPr>
          <a:xfrm>
            <a:off x="1034370" y="109758"/>
            <a:ext cx="6051657" cy="523220"/>
          </a:xfrm>
          <a:prstGeom prst="rect">
            <a:avLst/>
          </a:prstGeom>
          <a:noFill/>
        </p:spPr>
        <p:txBody>
          <a:bodyPr wrap="none" rtlCol="0">
            <a:spAutoFit/>
          </a:bodyPr>
          <a:lstStyle/>
          <a:p>
            <a:r>
              <a:rPr lang="en-US" sz="2800">
                <a:solidFill>
                  <a:srgbClr val="1E4471"/>
                </a:solidFill>
                <a:latin typeface="CiscoSansTT ExtraLight"/>
                <a:cs typeface="CiscoSansTT Thin" charset="0"/>
              </a:rPr>
              <a:t>Config Handbook - Who &amp; Where ? </a:t>
            </a:r>
            <a:endParaRPr lang="en-US" sz="2800">
              <a:latin typeface="+mn-lt"/>
            </a:endParaRPr>
          </a:p>
        </p:txBody>
      </p:sp>
      <p:cxnSp>
        <p:nvCxnSpPr>
          <p:cNvPr id="9" name="Straight Connector 8">
            <a:extLst>
              <a:ext uri="{FF2B5EF4-FFF2-40B4-BE49-F238E27FC236}">
                <a16:creationId xmlns:a16="http://schemas.microsoft.com/office/drawing/2014/main" id="{15EBB4CC-E7AE-7E4F-9028-691A80732893}"/>
              </a:ext>
            </a:extLst>
          </p:cNvPr>
          <p:cNvCxnSpPr>
            <a:cxnSpLocks/>
          </p:cNvCxnSpPr>
          <p:nvPr/>
        </p:nvCxnSpPr>
        <p:spPr>
          <a:xfrm>
            <a:off x="4434114" y="776253"/>
            <a:ext cx="0" cy="316921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2" name="Table Placeholder 7">
            <a:extLst>
              <a:ext uri="{FF2B5EF4-FFF2-40B4-BE49-F238E27FC236}">
                <a16:creationId xmlns:a16="http://schemas.microsoft.com/office/drawing/2014/main" id="{88BFB8E8-4D82-984E-88D1-6B1D87F0DB2C}"/>
              </a:ext>
            </a:extLst>
          </p:cNvPr>
          <p:cNvGraphicFramePr>
            <a:graphicFrameLocks/>
          </p:cNvGraphicFramePr>
          <p:nvPr/>
        </p:nvGraphicFramePr>
        <p:xfrm>
          <a:off x="4828550" y="898937"/>
          <a:ext cx="4048980" cy="3002647"/>
        </p:xfrm>
        <a:graphic>
          <a:graphicData uri="http://schemas.openxmlformats.org/drawingml/2006/table">
            <a:tbl>
              <a:tblPr firstRow="1" bandRow="1">
                <a:tableStyleId>{2D5ABB26-0587-4C30-8999-92F81FD0307C}</a:tableStyleId>
              </a:tblPr>
              <a:tblGrid>
                <a:gridCol w="965346">
                  <a:extLst>
                    <a:ext uri="{9D8B030D-6E8A-4147-A177-3AD203B41FA5}">
                      <a16:colId xmlns:a16="http://schemas.microsoft.com/office/drawing/2014/main" val="2245198731"/>
                    </a:ext>
                  </a:extLst>
                </a:gridCol>
                <a:gridCol w="3083634">
                  <a:extLst>
                    <a:ext uri="{9D8B030D-6E8A-4147-A177-3AD203B41FA5}">
                      <a16:colId xmlns:a16="http://schemas.microsoft.com/office/drawing/2014/main" val="3482310722"/>
                    </a:ext>
                  </a:extLst>
                </a:gridCol>
              </a:tblGrid>
              <a:tr h="343750">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Calibri"/>
                          <a:ea typeface="+mn-ea"/>
                          <a:cs typeface="+mn-cs"/>
                        </a:rPr>
                        <a:t>Environment</a:t>
                      </a:r>
                      <a:endParaRPr lang="en-IN" sz="800" b="0" i="0" u="none" strike="noStrike" dirty="0">
                        <a:solidFill>
                          <a:srgbClr val="000000"/>
                        </a:solidFill>
                        <a:effectLst/>
                        <a:latin typeface="Calibri"/>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tc>
                  <a:txBody>
                    <a:bodyPr/>
                    <a:lstStyle/>
                    <a:p>
                      <a:pPr algn="ctr" fontAlgn="b"/>
                      <a:r>
                        <a:rPr lang="en-IN" sz="1100" b="0" i="0" u="none" strike="noStrike" dirty="0">
                          <a:solidFill>
                            <a:srgbClr val="000000"/>
                          </a:solidFill>
                          <a:effectLst/>
                          <a:latin typeface="Calibri"/>
                        </a:rPr>
                        <a:t>ProdUS1 (</a:t>
                      </a:r>
                      <a:r>
                        <a:rPr lang="en-IN" sz="1100" b="0" i="0" u="none" strike="noStrike" dirty="0" err="1">
                          <a:solidFill>
                            <a:srgbClr val="000000"/>
                          </a:solidFill>
                          <a:effectLst/>
                          <a:latin typeface="Calibri"/>
                        </a:rPr>
                        <a:t>WxCC</a:t>
                      </a:r>
                      <a:r>
                        <a:rPr lang="en-IN" sz="1100" b="0" i="0" u="none" strike="noStrike" dirty="0">
                          <a:solidFill>
                            <a:srgbClr val="000000"/>
                          </a:solidFill>
                          <a:effectLst/>
                          <a:latin typeface="Calibri"/>
                        </a:rPr>
                        <a:t> US DC)</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135513689"/>
                  </a:ext>
                </a:extLst>
              </a:tr>
              <a:tr h="365010">
                <a:tc>
                  <a:txBody>
                    <a:bodyPr/>
                    <a:lstStyle/>
                    <a:p>
                      <a:pPr algn="ctr" fontAlgn="b"/>
                      <a:r>
                        <a:rPr lang="en-IN" sz="1100" b="0" i="0" u="none" strike="noStrike" dirty="0">
                          <a:solidFill>
                            <a:srgbClr val="000000"/>
                          </a:solidFill>
                          <a:effectLst/>
                          <a:latin typeface="Calibri"/>
                        </a:rPr>
                        <a:t>Org</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tc>
                  <a:txBody>
                    <a:bodyPr/>
                    <a:lstStyle/>
                    <a:p>
                      <a:pPr lvl="0" algn="ctr">
                        <a:lnSpc>
                          <a:spcPct val="100000"/>
                        </a:lnSpc>
                        <a:spcBef>
                          <a:spcPts val="0"/>
                        </a:spcBef>
                        <a:spcAft>
                          <a:spcPts val="0"/>
                        </a:spcAft>
                        <a:buNone/>
                      </a:pPr>
                      <a:r>
                        <a:rPr lang="en-IN" sz="1100" b="0" i="0" u="none" strike="noStrike" noProof="0" dirty="0" err="1">
                          <a:effectLst/>
                          <a:latin typeface="Calibri"/>
                        </a:rPr>
                        <a:t>Webex</a:t>
                      </a:r>
                      <a:r>
                        <a:rPr lang="en-IN" sz="1100" b="0" i="0" u="none" strike="noStrike" noProof="0" dirty="0">
                          <a:effectLst/>
                          <a:latin typeface="Calibri"/>
                        </a:rPr>
                        <a:t> CC Demo 101</a:t>
                      </a:r>
                      <a:endParaRPr lang="en-US" dirty="0">
                        <a:latin typeface="Calibri"/>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782329561"/>
                  </a:ext>
                </a:extLst>
              </a:tr>
              <a:tr h="337847">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dirty="0">
                          <a:solidFill>
                            <a:srgbClr val="000000"/>
                          </a:solidFill>
                          <a:effectLst/>
                          <a:latin typeface="Calibri"/>
                        </a:rPr>
                        <a:t>Org ID</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tc>
                  <a:txBody>
                    <a:bodyPr/>
                    <a:lstStyle/>
                    <a:p>
                      <a:pPr lvl="0" algn="ctr">
                        <a:lnSpc>
                          <a:spcPct val="100000"/>
                        </a:lnSpc>
                        <a:spcBef>
                          <a:spcPts val="0"/>
                        </a:spcBef>
                        <a:spcAft>
                          <a:spcPts val="0"/>
                        </a:spcAft>
                        <a:buNone/>
                      </a:pPr>
                      <a:r>
                        <a:rPr lang="en-IN" sz="1100" b="0" i="0" u="none" strike="noStrike" noProof="0" dirty="0">
                          <a:effectLst/>
                          <a:latin typeface="Calibri"/>
                        </a:rPr>
                        <a:t>12700722-cd25-46b9-971e-ed0ce9f140c6</a:t>
                      </a:r>
                      <a:endParaRPr lang="en-US" dirty="0">
                        <a:latin typeface="Calibri"/>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4090486276"/>
                  </a:ext>
                </a:extLst>
              </a:tr>
              <a:tr h="313103">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dirty="0">
                          <a:solidFill>
                            <a:srgbClr val="000000"/>
                          </a:solidFill>
                          <a:effectLst/>
                          <a:latin typeface="Calibri"/>
                        </a:rPr>
                        <a:t>Access</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tc>
                  <a:txBody>
                    <a:bodyPr/>
                    <a:lstStyle/>
                    <a:p>
                      <a:pPr algn="ctr" fontAlgn="b"/>
                      <a:r>
                        <a:rPr lang="en-IN" sz="1100" b="0" i="0" u="none" strike="noStrike" dirty="0">
                          <a:solidFill>
                            <a:srgbClr val="000000"/>
                          </a:solidFill>
                          <a:effectLst/>
                          <a:latin typeface="Calibri"/>
                        </a:rPr>
                        <a:t> &lt;</a:t>
                      </a:r>
                      <a:r>
                        <a:rPr lang="en-IN" sz="1100" b="0" i="0" u="none" strike="noStrike" dirty="0" err="1">
                          <a:solidFill>
                            <a:srgbClr val="000000"/>
                          </a:solidFill>
                          <a:effectLst/>
                          <a:latin typeface="Calibri"/>
                        </a:rPr>
                        <a:t>cec</a:t>
                      </a:r>
                      <a:r>
                        <a:rPr lang="en-IN" sz="1100" b="0" i="0" u="none" strike="noStrike" dirty="0">
                          <a:solidFill>
                            <a:srgbClr val="000000"/>
                          </a:solidFill>
                          <a:effectLst/>
                          <a:latin typeface="Calibri"/>
                        </a:rPr>
                        <a:t>&gt;@</a:t>
                      </a:r>
                      <a:r>
                        <a:rPr lang="en-IN" sz="1100" b="0" i="0" u="none" strike="noStrike" noProof="0" dirty="0">
                          <a:effectLst/>
                          <a:latin typeface="Calibri"/>
                        </a:rPr>
                        <a:t>email.carehybrid.com</a:t>
                      </a:r>
                      <a:endParaRPr lang="en-IN" sz="1100" b="0" i="0" u="none" strike="noStrike" dirty="0">
                        <a:solidFill>
                          <a:srgbClr val="000000"/>
                        </a:solidFill>
                        <a:effectLst/>
                        <a:latin typeface="Calibri"/>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4106702785"/>
                  </a:ext>
                </a:extLst>
              </a:tr>
              <a:tr h="313103">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dirty="0">
                          <a:solidFill>
                            <a:srgbClr val="000000"/>
                          </a:solidFill>
                          <a:effectLst/>
                          <a:latin typeface="Calibri"/>
                        </a:rPr>
                        <a:t>Control Hub</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tc>
                  <a:txBody>
                    <a:bodyPr/>
                    <a:lstStyle/>
                    <a:p>
                      <a:pPr algn="ctr" fontAlgn="b"/>
                      <a:r>
                        <a:rPr lang="en-IN" sz="1100" b="0" i="0" u="none" strike="noStrike" dirty="0">
                          <a:solidFill>
                            <a:srgbClr val="000000"/>
                          </a:solidFill>
                          <a:effectLst/>
                          <a:latin typeface="Calibri"/>
                          <a:hlinkClick r:id="rId2"/>
                        </a:rPr>
                        <a:t>https://admin.webex.com</a:t>
                      </a:r>
                      <a:endParaRPr lang="en-IN" sz="1100" b="0" i="0" u="none" strike="noStrike" dirty="0">
                        <a:solidFill>
                          <a:srgbClr val="000000"/>
                        </a:solidFill>
                        <a:effectLst/>
                        <a:latin typeface="Calibri"/>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2742538948"/>
                  </a:ext>
                </a:extLst>
              </a:tr>
              <a:tr h="313103">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dirty="0">
                          <a:solidFill>
                            <a:srgbClr val="000000"/>
                          </a:solidFill>
                          <a:effectLst/>
                          <a:latin typeface="Calibri"/>
                        </a:rPr>
                        <a:t>Portal</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tc>
                  <a:txBody>
                    <a:bodyPr/>
                    <a:lstStyle/>
                    <a:p>
                      <a:pPr lvl="0" algn="ctr">
                        <a:buNone/>
                      </a:pPr>
                      <a:r>
                        <a:rPr lang="en-IN" sz="1100" b="0" i="0" u="none" strike="noStrike" noProof="0" dirty="0">
                          <a:effectLst/>
                          <a:latin typeface="Calibri"/>
                          <a:hlinkClick r:id="rId3"/>
                        </a:rPr>
                        <a:t>https://portal.wxcc-us1.cisco.com/portal/home.html</a:t>
                      </a:r>
                      <a:endParaRPr lang="en-US" dirty="0">
                        <a:latin typeface="Calibri"/>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63194363"/>
                  </a:ext>
                </a:extLst>
              </a:tr>
              <a:tr h="313103">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dirty="0">
                          <a:solidFill>
                            <a:srgbClr val="000000"/>
                          </a:solidFill>
                          <a:effectLst/>
                          <a:latin typeface="Calibri"/>
                        </a:rPr>
                        <a:t>Agent Desktop</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tc>
                  <a:txBody>
                    <a:bodyPr/>
                    <a:lstStyle/>
                    <a:p>
                      <a:pPr lvl="0" algn="ctr">
                        <a:buNone/>
                      </a:pPr>
                      <a:r>
                        <a:rPr lang="en-US" sz="1100" b="0" i="0" u="none" strike="noStrike" noProof="0" dirty="0">
                          <a:latin typeface="Calibri"/>
                          <a:hlinkClick r:id="rId4"/>
                        </a:rPr>
                        <a:t>https://desktop.wxcc-us1.cisco.com</a:t>
                      </a:r>
                      <a:endParaRPr lang="en-US" sz="1100" dirty="0">
                        <a:latin typeface="Calibri"/>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2306112837"/>
                  </a:ext>
                </a:extLst>
              </a:tr>
              <a:tr h="313103">
                <a:tc>
                  <a:txBody>
                    <a:bodyPr/>
                    <a:lstStyle/>
                    <a:p>
                      <a:pPr marL="0" lvl="0" indent="0" algn="ctr">
                        <a:lnSpc>
                          <a:spcPct val="100000"/>
                        </a:lnSpc>
                        <a:spcBef>
                          <a:spcPts val="0"/>
                        </a:spcBef>
                        <a:spcAft>
                          <a:spcPts val="0"/>
                        </a:spcAft>
                        <a:buNone/>
                      </a:pPr>
                      <a:r>
                        <a:rPr lang="en-IN" sz="1100" b="0" i="0" u="none" strike="noStrike" dirty="0">
                          <a:solidFill>
                            <a:srgbClr val="000000"/>
                          </a:solidFill>
                          <a:effectLst/>
                          <a:latin typeface="Calibri"/>
                        </a:rPr>
                        <a:t>Main IVR</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tc>
                  <a:txBody>
                    <a:bodyPr/>
                    <a:lstStyle/>
                    <a:p>
                      <a:pPr marL="0" lvl="0" indent="0" algn="ctr" defTabSz="685777">
                        <a:lnSpc>
                          <a:spcPct val="100000"/>
                        </a:lnSpc>
                        <a:spcBef>
                          <a:spcPts val="0"/>
                        </a:spcBef>
                        <a:spcAft>
                          <a:spcPts val="0"/>
                        </a:spcAft>
                        <a:buNone/>
                        <a:tabLst/>
                        <a:defRPr/>
                      </a:pPr>
                      <a:r>
                        <a:rPr lang="en-IN" sz="1100" b="0" i="0" u="none" strike="noStrike" dirty="0">
                          <a:solidFill>
                            <a:srgbClr val="000000"/>
                          </a:solidFill>
                          <a:effectLst/>
                          <a:latin typeface="Calibri"/>
                        </a:rPr>
                        <a:t>516-517-9009</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877646669"/>
                  </a:ext>
                </a:extLst>
              </a:tr>
              <a:tr h="313103">
                <a:tc>
                  <a:txBody>
                    <a:bodyPr/>
                    <a:lstStyle/>
                    <a:p>
                      <a:pPr marL="0" marR="0" indent="0" algn="ctr" rtl="0" eaLnBrk="1" fontAlgn="b" latinLnBrk="0" hangingPunct="1">
                        <a:lnSpc>
                          <a:spcPct val="100000"/>
                        </a:lnSpc>
                        <a:spcBef>
                          <a:spcPts val="0"/>
                        </a:spcBef>
                        <a:spcAft>
                          <a:spcPts val="0"/>
                        </a:spcAft>
                        <a:buClrTx/>
                        <a:buSzTx/>
                        <a:buFontTx/>
                        <a:buNone/>
                      </a:pPr>
                      <a:r>
                        <a:rPr lang="en-IN" sz="1100" b="0" i="0" u="none" strike="noStrike" dirty="0">
                          <a:solidFill>
                            <a:srgbClr val="000000"/>
                          </a:solidFill>
                          <a:effectLst/>
                          <a:latin typeface="Calibri"/>
                        </a:rPr>
                        <a:t> Sample API for Ext. DB Dip</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dirty="0">
                          <a:solidFill>
                            <a:srgbClr val="000000"/>
                          </a:solidFill>
                          <a:effectLst/>
                          <a:latin typeface="Calibri"/>
                          <a:hlinkClick r:id="rId5"/>
                        </a:rPr>
                        <a:t>https://5f9a64f59d94640016f709bf.mockapi.io/api/customers/account</a:t>
                      </a:r>
                      <a:endParaRPr lang="en-IN" sz="1100" b="0" i="0" u="none" strike="noStrike" dirty="0">
                        <a:solidFill>
                          <a:srgbClr val="000000"/>
                        </a:solidFill>
                        <a:effectLst/>
                        <a:latin typeface="Calibri"/>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509410461"/>
                  </a:ext>
                </a:extLst>
              </a:tr>
            </a:tbl>
          </a:graphicData>
        </a:graphic>
      </p:graphicFrame>
      <p:graphicFrame>
        <p:nvGraphicFramePr>
          <p:cNvPr id="18" name="Table Placeholder 7">
            <a:extLst>
              <a:ext uri="{FF2B5EF4-FFF2-40B4-BE49-F238E27FC236}">
                <a16:creationId xmlns:a16="http://schemas.microsoft.com/office/drawing/2014/main" id="{5D8242B3-A907-E544-8915-B301AE49264F}"/>
              </a:ext>
            </a:extLst>
          </p:cNvPr>
          <p:cNvGraphicFramePr>
            <a:graphicFrameLocks/>
          </p:cNvGraphicFramePr>
          <p:nvPr/>
        </p:nvGraphicFramePr>
        <p:xfrm>
          <a:off x="339040" y="898937"/>
          <a:ext cx="3524512" cy="2764738"/>
        </p:xfrm>
        <a:graphic>
          <a:graphicData uri="http://schemas.openxmlformats.org/drawingml/2006/table">
            <a:tbl>
              <a:tblPr firstRow="1" bandRow="1">
                <a:tableStyleId>{2D5ABB26-0587-4C30-8999-92F81FD0307C}</a:tableStyleId>
              </a:tblPr>
              <a:tblGrid>
                <a:gridCol w="742274">
                  <a:extLst>
                    <a:ext uri="{9D8B030D-6E8A-4147-A177-3AD203B41FA5}">
                      <a16:colId xmlns:a16="http://schemas.microsoft.com/office/drawing/2014/main" val="945958142"/>
                    </a:ext>
                  </a:extLst>
                </a:gridCol>
                <a:gridCol w="1610962">
                  <a:extLst>
                    <a:ext uri="{9D8B030D-6E8A-4147-A177-3AD203B41FA5}">
                      <a16:colId xmlns:a16="http://schemas.microsoft.com/office/drawing/2014/main" val="2245198731"/>
                    </a:ext>
                  </a:extLst>
                </a:gridCol>
                <a:gridCol w="1171276">
                  <a:extLst>
                    <a:ext uri="{9D8B030D-6E8A-4147-A177-3AD203B41FA5}">
                      <a16:colId xmlns:a16="http://schemas.microsoft.com/office/drawing/2014/main" val="2183432432"/>
                    </a:ext>
                  </a:extLst>
                </a:gridCol>
              </a:tblGrid>
              <a:tr h="266473">
                <a:tc>
                  <a:txBody>
                    <a:bodyPr/>
                    <a:lstStyle/>
                    <a:p>
                      <a:pPr algn="ctr" fontAlgn="b"/>
                      <a:r>
                        <a:rPr lang="en-IN" sz="900" b="0" i="0" u="none" strike="noStrike">
                          <a:solidFill>
                            <a:schemeClr val="tx2"/>
                          </a:solidFill>
                          <a:effectLst/>
                          <a:latin typeface="Calibri" panose="020F0502020204030204" pitchFamily="34" charset="0"/>
                        </a:rPr>
                        <a:t>Module-1</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chemeClr val="tx2"/>
                          </a:solidFill>
                          <a:effectLst/>
                          <a:latin typeface="Calibri" panose="020F0502020204030204" pitchFamily="34" charset="0"/>
                        </a:rPr>
                        <a:t>User Onboarding</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rgbClr val="000000"/>
                          </a:solidFill>
                          <a:effectLst/>
                          <a:latin typeface="Calibri" panose="020F0502020204030204" pitchFamily="34" charset="0"/>
                        </a:rPr>
                        <a:t>Ankit </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0003"/>
                  </a:ext>
                </a:extLst>
              </a:tr>
              <a:tr h="310260">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1E4471"/>
                          </a:solidFill>
                          <a:effectLst/>
                          <a:uLnTx/>
                          <a:uFillTx/>
                          <a:latin typeface="Calibri" panose="020F0502020204030204" pitchFamily="34" charset="0"/>
                          <a:ea typeface="+mn-ea"/>
                          <a:cs typeface="+mn-cs"/>
                        </a:rPr>
                        <a:t>Module-2</a:t>
                      </a:r>
                      <a:endParaRPr lang="en-IN" sz="1100" b="0" i="0" u="none" strike="noStrike">
                        <a:solidFill>
                          <a:schemeClr val="tx2"/>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chemeClr val="tx2"/>
                          </a:solidFill>
                          <a:effectLst/>
                          <a:latin typeface="Calibri"/>
                        </a:rPr>
                        <a:t>Chat</a:t>
                      </a:r>
                      <a:endParaRPr lang="en-IN" sz="1100" b="0" i="0" u="none" strike="noStrike">
                        <a:solidFill>
                          <a:schemeClr val="tx2"/>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rgbClr val="000000"/>
                          </a:solidFill>
                          <a:effectLst/>
                          <a:latin typeface="Calibri" panose="020F0502020204030204" pitchFamily="34" charset="0"/>
                        </a:rPr>
                        <a:t>Abhishek</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0004"/>
                  </a:ext>
                </a:extLst>
              </a:tr>
              <a:tr h="310260">
                <a:tc>
                  <a:txBody>
                    <a:bodyPr/>
                    <a:lstStyle/>
                    <a:p>
                      <a:pPr marL="0" marR="0" lvl="0" indent="0" algn="ctr" defTabSz="685777"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1E4471"/>
                          </a:solidFill>
                          <a:effectLst/>
                          <a:uLnTx/>
                          <a:uFillTx/>
                          <a:latin typeface="Calibri" panose="020F0502020204030204" pitchFamily="34" charset="0"/>
                          <a:ea typeface="+mn-ea"/>
                          <a:cs typeface="+mn-cs"/>
                        </a:rPr>
                        <a:t>Module-3</a:t>
                      </a:r>
                      <a:endParaRPr kumimoji="0" lang="en-IN" sz="1100" b="0" i="0" u="none" strike="noStrike" kern="1200" cap="none" spc="0" normalizeH="0" baseline="0" noProof="0">
                        <a:ln>
                          <a:noFill/>
                        </a:ln>
                        <a:solidFill>
                          <a:srgbClr val="1E4471"/>
                        </a:solidFill>
                        <a:effectLst/>
                        <a:uLnTx/>
                        <a:uFillTx/>
                        <a:latin typeface="Calibri" panose="020F0502020204030204" pitchFamily="34" charset="0"/>
                        <a:ea typeface="+mn-ea"/>
                        <a:cs typeface="+mn-cs"/>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chemeClr val="tx2"/>
                          </a:solidFill>
                          <a:effectLst/>
                          <a:latin typeface="Calibri" panose="020F0502020204030204" pitchFamily="34" charset="0"/>
                        </a:rPr>
                        <a:t>Email</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rgbClr val="000000"/>
                          </a:solidFill>
                          <a:effectLst/>
                          <a:latin typeface="Calibri" panose="020F0502020204030204" pitchFamily="34" charset="0"/>
                        </a:rPr>
                        <a:t>Naveen</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3132270792"/>
                  </a:ext>
                </a:extLst>
              </a:tr>
              <a:tr h="283816">
                <a:tc>
                  <a:txBody>
                    <a:bodyPr/>
                    <a:lstStyle/>
                    <a:p>
                      <a:pPr marL="0" marR="0" lvl="0" indent="0" algn="ctr" defTabSz="685777"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1E4471"/>
                          </a:solidFill>
                          <a:effectLst/>
                          <a:uLnTx/>
                          <a:uFillTx/>
                          <a:latin typeface="Calibri" panose="020F0502020204030204" pitchFamily="34" charset="0"/>
                          <a:ea typeface="+mn-ea"/>
                          <a:cs typeface="+mn-cs"/>
                        </a:rPr>
                        <a:t>Module-4</a:t>
                      </a:r>
                      <a:endParaRPr kumimoji="0" lang="en-IN" sz="1100" b="0" i="0" u="none" strike="noStrike" kern="1200" cap="none" spc="0" normalizeH="0" baseline="0" noProof="0">
                        <a:ln>
                          <a:noFill/>
                        </a:ln>
                        <a:solidFill>
                          <a:srgbClr val="1E4471"/>
                        </a:solidFill>
                        <a:effectLst/>
                        <a:uLnTx/>
                        <a:uFillTx/>
                        <a:latin typeface="Calibri" panose="020F0502020204030204" pitchFamily="34" charset="0"/>
                        <a:ea typeface="+mn-ea"/>
                        <a:cs typeface="+mn-cs"/>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2"/>
                          </a:solidFill>
                          <a:effectLst/>
                          <a:latin typeface="Calibri" panose="020F0502020204030204" pitchFamily="34" charset="0"/>
                        </a:rPr>
                        <a:t>Social</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rgbClr val="000000"/>
                          </a:solidFill>
                          <a:effectLst/>
                          <a:latin typeface="Calibri" panose="020F0502020204030204" pitchFamily="34" charset="0"/>
                        </a:rPr>
                        <a:t>Chandra</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135513689"/>
                  </a:ext>
                </a:extLst>
              </a:tr>
              <a:tr h="301369">
                <a:tc>
                  <a:txBody>
                    <a:bodyPr/>
                    <a:lstStyle/>
                    <a:p>
                      <a:pPr marL="0" marR="0" lvl="0" indent="0" algn="ctr" defTabSz="685777"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1E4471"/>
                          </a:solidFill>
                          <a:effectLst/>
                          <a:uLnTx/>
                          <a:uFillTx/>
                          <a:latin typeface="Calibri" panose="020F0502020204030204" pitchFamily="34" charset="0"/>
                          <a:ea typeface="+mn-ea"/>
                          <a:cs typeface="+mn-cs"/>
                        </a:rPr>
                        <a:t>Module-5</a:t>
                      </a:r>
                      <a:endParaRPr kumimoji="0" lang="en-IN" sz="1100" b="0" i="0" u="none" strike="noStrike" kern="1200" cap="none" spc="0" normalizeH="0" baseline="0" noProof="0">
                        <a:ln>
                          <a:noFill/>
                        </a:ln>
                        <a:solidFill>
                          <a:srgbClr val="1E4471"/>
                        </a:solidFill>
                        <a:effectLst/>
                        <a:uLnTx/>
                        <a:uFillTx/>
                        <a:latin typeface="Calibri" panose="020F0502020204030204" pitchFamily="34" charset="0"/>
                        <a:ea typeface="+mn-ea"/>
                        <a:cs typeface="+mn-cs"/>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chemeClr val="tx2"/>
                          </a:solidFill>
                          <a:effectLst/>
                          <a:latin typeface="Calibri" panose="020F0502020204030204" pitchFamily="34" charset="0"/>
                        </a:rPr>
                        <a:t>Voice</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rgbClr val="000000"/>
                          </a:solidFill>
                          <a:effectLst/>
                          <a:latin typeface="Calibri" panose="020F0502020204030204" pitchFamily="34" charset="0"/>
                        </a:rPr>
                        <a:t>Avinash</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782329561"/>
                  </a:ext>
                </a:extLst>
              </a:tr>
              <a:tr h="258512">
                <a:tc>
                  <a:txBody>
                    <a:bodyPr/>
                    <a:lstStyle/>
                    <a:p>
                      <a:pPr marL="0" marR="0" lvl="0" indent="0" algn="ctr" defTabSz="685777"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1E4471"/>
                          </a:solidFill>
                          <a:effectLst/>
                          <a:uLnTx/>
                          <a:uFillTx/>
                          <a:latin typeface="Calibri" panose="020F0502020204030204" pitchFamily="34" charset="0"/>
                          <a:ea typeface="+mn-ea"/>
                          <a:cs typeface="+mn-cs"/>
                        </a:rPr>
                        <a:t>Module-6</a:t>
                      </a:r>
                      <a:endParaRPr kumimoji="0" lang="en-IN" sz="1100" b="0" i="0" u="none" strike="noStrike" kern="1200" cap="none" spc="0" normalizeH="0" baseline="0" noProof="0">
                        <a:ln>
                          <a:noFill/>
                        </a:ln>
                        <a:solidFill>
                          <a:srgbClr val="1E4471"/>
                        </a:solidFill>
                        <a:effectLst/>
                        <a:uLnTx/>
                        <a:uFillTx/>
                        <a:latin typeface="Calibri" panose="020F0502020204030204" pitchFamily="34" charset="0"/>
                        <a:ea typeface="+mn-ea"/>
                        <a:cs typeface="+mn-cs"/>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2"/>
                          </a:solidFill>
                          <a:effectLst/>
                          <a:latin typeface="Calibri" panose="020F0502020204030204" pitchFamily="34" charset="0"/>
                        </a:rPr>
                        <a:t>WxM Post Call Survey</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rgbClr val="000000"/>
                          </a:solidFill>
                          <a:effectLst/>
                          <a:latin typeface="Calibri" panose="020F0502020204030204" pitchFamily="34" charset="0"/>
                        </a:rPr>
                        <a:t>Raghu</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4106702785"/>
                  </a:ext>
                </a:extLst>
              </a:tr>
              <a:tr h="258512">
                <a:tc>
                  <a:txBody>
                    <a:bodyPr/>
                    <a:lstStyle/>
                    <a:p>
                      <a:pPr marL="0" marR="0" lvl="0" indent="0" algn="ctr" defTabSz="685777"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1E4471"/>
                          </a:solidFill>
                          <a:effectLst/>
                          <a:uLnTx/>
                          <a:uFillTx/>
                          <a:latin typeface="Calibri" panose="020F0502020204030204" pitchFamily="34" charset="0"/>
                          <a:ea typeface="+mn-ea"/>
                          <a:cs typeface="+mn-cs"/>
                        </a:rPr>
                        <a:t>Module-7</a:t>
                      </a:r>
                      <a:endParaRPr kumimoji="0" lang="en-IN" sz="1100" b="0" i="0" u="none" strike="noStrike" kern="1200" cap="none" spc="0" normalizeH="0" baseline="0" noProof="0">
                        <a:ln>
                          <a:noFill/>
                        </a:ln>
                        <a:solidFill>
                          <a:srgbClr val="1E4471"/>
                        </a:solidFill>
                        <a:effectLst/>
                        <a:uLnTx/>
                        <a:uFillTx/>
                        <a:latin typeface="Calibri" panose="020F0502020204030204" pitchFamily="34" charset="0"/>
                        <a:ea typeface="+mn-ea"/>
                        <a:cs typeface="+mn-cs"/>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2"/>
                          </a:solidFill>
                          <a:effectLst/>
                          <a:latin typeface="Calibri" panose="020F0502020204030204" pitchFamily="34" charset="0"/>
                        </a:rPr>
                        <a:t>External DB Dips</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rgbClr val="000000"/>
                          </a:solidFill>
                          <a:effectLst/>
                          <a:latin typeface="Calibri" panose="020F0502020204030204" pitchFamily="34" charset="0"/>
                        </a:rPr>
                        <a:t>Chandramouli</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509410461"/>
                  </a:ext>
                </a:extLst>
              </a:tr>
              <a:tr h="258512">
                <a:tc>
                  <a:txBody>
                    <a:bodyPr/>
                    <a:lstStyle/>
                    <a:p>
                      <a:pPr marL="0" marR="0" lvl="0" indent="0" algn="ctr" defTabSz="685777"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1E4471"/>
                          </a:solidFill>
                          <a:effectLst/>
                          <a:uLnTx/>
                          <a:uFillTx/>
                          <a:latin typeface="Calibri" panose="020F0502020204030204" pitchFamily="34" charset="0"/>
                          <a:ea typeface="+mn-ea"/>
                          <a:cs typeface="+mn-cs"/>
                        </a:rPr>
                        <a:t>Module-8</a:t>
                      </a:r>
                      <a:endParaRPr kumimoji="0" lang="en-IN" sz="1100" b="0" i="0" u="none" strike="noStrike" kern="1200" cap="none" spc="0" normalizeH="0" baseline="0" noProof="0">
                        <a:ln>
                          <a:noFill/>
                        </a:ln>
                        <a:solidFill>
                          <a:srgbClr val="1E4471"/>
                        </a:solidFill>
                        <a:effectLst/>
                        <a:uLnTx/>
                        <a:uFillTx/>
                        <a:latin typeface="Calibri" panose="020F0502020204030204" pitchFamily="34" charset="0"/>
                        <a:ea typeface="+mn-ea"/>
                        <a:cs typeface="+mn-cs"/>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2"/>
                          </a:solidFill>
                          <a:effectLst/>
                          <a:latin typeface="Calibri" panose="020F0502020204030204" pitchFamily="34" charset="0"/>
                        </a:rPr>
                        <a:t>Agent Desktop(KAD)</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rgbClr val="000000"/>
                          </a:solidFill>
                          <a:effectLst/>
                          <a:latin typeface="Calibri"/>
                        </a:rPr>
                        <a:t>Sameer</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3303565903"/>
                  </a:ext>
                </a:extLst>
              </a:tr>
              <a:tr h="258512">
                <a:tc>
                  <a:txBody>
                    <a:bodyPr/>
                    <a:lstStyle/>
                    <a:p>
                      <a:pPr marL="0" marR="0" indent="0" algn="ctr" defTabSz="685777" rtl="0" eaLnBrk="1" fontAlgn="b" latinLnBrk="0" hangingPunct="1">
                        <a:lnSpc>
                          <a:spcPct val="100000"/>
                        </a:lnSpc>
                        <a:spcBef>
                          <a:spcPts val="0"/>
                        </a:spcBef>
                        <a:spcAft>
                          <a:spcPts val="0"/>
                        </a:spcAft>
                        <a:buClrTx/>
                        <a:buSzTx/>
                        <a:buFontTx/>
                        <a:buNone/>
                        <a:tabLst/>
                        <a:defRPr/>
                      </a:pPr>
                      <a:endParaRPr lang="en-IN" sz="1100" b="0" i="0" u="none" strike="noStrike">
                        <a:solidFill>
                          <a:schemeClr val="tx2"/>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2"/>
                          </a:solidFill>
                          <a:effectLst/>
                          <a:latin typeface="Calibri" panose="020F0502020204030204" pitchFamily="34" charset="0"/>
                        </a:rPr>
                        <a:t> Support/Facilitator</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rgbClr val="000000"/>
                          </a:solidFill>
                          <a:effectLst/>
                          <a:latin typeface="Calibri" panose="020F0502020204030204" pitchFamily="34" charset="0"/>
                        </a:rPr>
                        <a:t>Gagarin</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3261702371"/>
                  </a:ext>
                </a:extLst>
              </a:tr>
              <a:tr h="258512">
                <a:tc>
                  <a:txBody>
                    <a:bodyPr/>
                    <a:lstStyle/>
                    <a:p>
                      <a:pPr marL="0" marR="0" indent="0" algn="ctr" defTabSz="685777" rtl="0" eaLnBrk="1" fontAlgn="b" latinLnBrk="0" hangingPunct="1">
                        <a:lnSpc>
                          <a:spcPct val="100000"/>
                        </a:lnSpc>
                        <a:spcBef>
                          <a:spcPts val="0"/>
                        </a:spcBef>
                        <a:spcAft>
                          <a:spcPts val="0"/>
                        </a:spcAft>
                        <a:buClrTx/>
                        <a:buSzTx/>
                        <a:buFontTx/>
                        <a:buNone/>
                        <a:tabLst/>
                        <a:defRPr/>
                      </a:pPr>
                      <a:endParaRPr lang="en-IN" sz="1100" b="0" i="0" u="none" strike="noStrike">
                        <a:solidFill>
                          <a:schemeClr val="tx2"/>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2"/>
                          </a:solidFill>
                          <a:effectLst/>
                          <a:latin typeface="Calibri" panose="020F0502020204030204" pitchFamily="34" charset="0"/>
                        </a:rPr>
                        <a:t>Reviewers/Mentors</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a:solidFill>
                            <a:srgbClr val="000000"/>
                          </a:solidFill>
                          <a:effectLst/>
                          <a:latin typeface="Calibri" panose="020F0502020204030204" pitchFamily="34" charset="0"/>
                        </a:rPr>
                        <a:t>Karthik/Mudit</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2582674003"/>
                  </a:ext>
                </a:extLst>
              </a:tr>
            </a:tbl>
          </a:graphicData>
        </a:graphic>
      </p:graphicFrame>
    </p:spTree>
    <p:extLst>
      <p:ext uri="{BB962C8B-B14F-4D97-AF65-F5344CB8AC3E}">
        <p14:creationId xmlns:p14="http://schemas.microsoft.com/office/powerpoint/2010/main" val="1626306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Placeholder 7">
            <a:extLst>
              <a:ext uri="{FF2B5EF4-FFF2-40B4-BE49-F238E27FC236}">
                <a16:creationId xmlns:a16="http://schemas.microsoft.com/office/drawing/2014/main" id="{D30A449E-CB2C-D04C-A68D-724C55E0A79C}"/>
              </a:ext>
            </a:extLst>
          </p:cNvPr>
          <p:cNvGraphicFramePr>
            <a:graphicFrameLocks/>
          </p:cNvGraphicFramePr>
          <p:nvPr>
            <p:extLst>
              <p:ext uri="{D42A27DB-BD31-4B8C-83A1-F6EECF244321}">
                <p14:modId xmlns:p14="http://schemas.microsoft.com/office/powerpoint/2010/main" val="2058879478"/>
              </p:ext>
            </p:extLst>
          </p:nvPr>
        </p:nvGraphicFramePr>
        <p:xfrm>
          <a:off x="393467" y="1751598"/>
          <a:ext cx="3524511" cy="2093265"/>
        </p:xfrm>
        <a:graphic>
          <a:graphicData uri="http://schemas.openxmlformats.org/drawingml/2006/table">
            <a:tbl>
              <a:tblPr firstRow="1" bandRow="1">
                <a:tableStyleId>{2D5ABB26-0587-4C30-8999-92F81FD0307C}</a:tableStyleId>
              </a:tblPr>
              <a:tblGrid>
                <a:gridCol w="2509390">
                  <a:extLst>
                    <a:ext uri="{9D8B030D-6E8A-4147-A177-3AD203B41FA5}">
                      <a16:colId xmlns:a16="http://schemas.microsoft.com/office/drawing/2014/main" val="2245198731"/>
                    </a:ext>
                  </a:extLst>
                </a:gridCol>
                <a:gridCol w="1015121">
                  <a:extLst>
                    <a:ext uri="{9D8B030D-6E8A-4147-A177-3AD203B41FA5}">
                      <a16:colId xmlns:a16="http://schemas.microsoft.com/office/drawing/2014/main" val="2183432432"/>
                    </a:ext>
                  </a:extLst>
                </a:gridCol>
              </a:tblGrid>
              <a:tr h="266473">
                <a:tc>
                  <a:txBody>
                    <a:bodyPr/>
                    <a:lstStyle/>
                    <a:p>
                      <a:pPr algn="ctr" fontAlgn="b"/>
                      <a:r>
                        <a:rPr lang="en-IN" sz="1100" b="0" i="0" u="none" strike="noStrike">
                          <a:solidFill>
                            <a:schemeClr val="tx2"/>
                          </a:solidFill>
                          <a:effectLst/>
                          <a:latin typeface="Calibri" panose="020F0502020204030204" pitchFamily="34" charset="0"/>
                        </a:rPr>
                        <a:t>Pre-</a:t>
                      </a:r>
                      <a:r>
                        <a:rPr lang="en-IN" sz="1100" b="0" i="0" u="none" strike="noStrike" err="1">
                          <a:solidFill>
                            <a:schemeClr val="tx2"/>
                          </a:solidFill>
                          <a:effectLst/>
                          <a:latin typeface="Calibri" panose="020F0502020204030204" pitchFamily="34" charset="0"/>
                        </a:rPr>
                        <a:t>Req</a:t>
                      </a:r>
                      <a:r>
                        <a:rPr lang="en-IN" sz="1100" b="0" i="0" u="none" strike="noStrike">
                          <a:solidFill>
                            <a:schemeClr val="tx2"/>
                          </a:solidFill>
                          <a:effectLst/>
                          <a:latin typeface="Calibri" panose="020F0502020204030204" pitchFamily="34" charset="0"/>
                        </a:rPr>
                        <a:t>/Assumption</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tc>
                  <a:txBody>
                    <a:bodyPr/>
                    <a:lstStyle/>
                    <a:p>
                      <a:pPr algn="ctr" fontAlgn="b"/>
                      <a:r>
                        <a:rPr lang="en-IN" sz="1100" b="0" i="0" u="none" strike="noStrike">
                          <a:solidFill>
                            <a:srgbClr val="000000"/>
                          </a:solidFill>
                          <a:effectLst/>
                          <a:latin typeface="Calibri" panose="020F0502020204030204" pitchFamily="34" charset="0"/>
                        </a:rPr>
                        <a:t>Comments</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extLst>
                  <a:ext uri="{0D108BD9-81ED-4DB2-BD59-A6C34878D82A}">
                    <a16:rowId xmlns:a16="http://schemas.microsoft.com/office/drawing/2014/main" val="1338387904"/>
                  </a:ext>
                </a:extLst>
              </a:tr>
              <a:tr h="266473">
                <a:tc>
                  <a:txBody>
                    <a:bodyPr/>
                    <a:lstStyle/>
                    <a:p>
                      <a:pPr algn="ctr" fontAlgn="b"/>
                      <a:r>
                        <a:rPr lang="en-IN" sz="1100" b="0" i="0" u="none" strike="noStrike">
                          <a:solidFill>
                            <a:schemeClr val="tx2"/>
                          </a:solidFill>
                          <a:effectLst/>
                          <a:latin typeface="Calibri" panose="020F0502020204030204" pitchFamily="34" charset="0"/>
                        </a:rPr>
                        <a:t>Org is already created in ProdUS1</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0003"/>
                  </a:ext>
                </a:extLst>
              </a:tr>
              <a:tr h="310260">
                <a:tc>
                  <a:txBody>
                    <a:bodyPr/>
                    <a:lstStyle/>
                    <a:p>
                      <a:pPr algn="ctr" fontAlgn="b"/>
                      <a:r>
                        <a:rPr lang="en-IN" sz="1100" b="0" i="0" u="none" strike="noStrike">
                          <a:solidFill>
                            <a:schemeClr val="tx2"/>
                          </a:solidFill>
                          <a:effectLst/>
                          <a:latin typeface="Calibri" panose="020F0502020204030204" pitchFamily="34" charset="0"/>
                        </a:rPr>
                        <a:t>User is admin in the org</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0004"/>
                  </a:ext>
                </a:extLst>
              </a:tr>
              <a:tr h="310260">
                <a:tc>
                  <a:txBody>
                    <a:bodyPr/>
                    <a:lstStyle/>
                    <a:p>
                      <a:pPr algn="ctr" fontAlgn="b"/>
                      <a:r>
                        <a:rPr lang="en-IN" sz="1100" b="0" i="0" u="none" strike="noStrike">
                          <a:solidFill>
                            <a:schemeClr val="tx2"/>
                          </a:solidFill>
                          <a:effectLst/>
                          <a:latin typeface="Calibri" panose="020F0502020204030204" pitchFamily="34" charset="0"/>
                        </a:rPr>
                        <a:t>Email ID for new user(s) to be onboarded is created</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3132270792"/>
                  </a:ext>
                </a:extLst>
              </a:tr>
              <a:tr h="283816">
                <a:tc>
                  <a:txBody>
                    <a:bodyPr/>
                    <a:lstStyle/>
                    <a:p>
                      <a:pPr marL="0" marR="0" indent="0" algn="ctr" defTabSz="685777" rtl="0" eaLnBrk="1" fontAlgn="b" latinLnBrk="0" hangingPunct="1">
                        <a:lnSpc>
                          <a:spcPct val="100000"/>
                        </a:lnSpc>
                        <a:spcBef>
                          <a:spcPts val="0"/>
                        </a:spcBef>
                        <a:spcAft>
                          <a:spcPts val="0"/>
                        </a:spcAft>
                        <a:buClrTx/>
                        <a:buSzTx/>
                        <a:buFontTx/>
                        <a:buNone/>
                        <a:tabLst/>
                        <a:defRPr/>
                      </a:pPr>
                      <a:r>
                        <a:rPr lang="en-IN" sz="1100" b="0" i="0" u="none" strike="noStrike">
                          <a:solidFill>
                            <a:schemeClr val="tx2"/>
                          </a:solidFill>
                          <a:effectLst/>
                          <a:latin typeface="Calibri" panose="020F0502020204030204" pitchFamily="34" charset="0"/>
                        </a:rPr>
                        <a:t>The guide is for creating 1 user. You can create as many as you want if additional users are needed.  </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135513689"/>
                  </a:ext>
                </a:extLst>
              </a:tr>
              <a:tr h="301369">
                <a:tc>
                  <a:txBody>
                    <a:bodyPr/>
                    <a:lstStyle/>
                    <a:p>
                      <a:pPr algn="ctr" fontAlgn="b"/>
                      <a:endParaRPr lang="en-IN" sz="1100" b="0" i="0" u="none" strike="noStrike">
                        <a:solidFill>
                          <a:schemeClr val="tx2"/>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782329561"/>
                  </a:ext>
                </a:extLst>
              </a:tr>
            </a:tbl>
          </a:graphicData>
        </a:graphic>
      </p:graphicFrame>
      <p:graphicFrame>
        <p:nvGraphicFramePr>
          <p:cNvPr id="8" name="Table Placeholder 7">
            <a:extLst>
              <a:ext uri="{FF2B5EF4-FFF2-40B4-BE49-F238E27FC236}">
                <a16:creationId xmlns:a16="http://schemas.microsoft.com/office/drawing/2014/main" id="{C607B03E-0B9E-0640-AC14-98315AE7BDE9}"/>
              </a:ext>
            </a:extLst>
          </p:cNvPr>
          <p:cNvGraphicFramePr>
            <a:graphicFrameLocks/>
          </p:cNvGraphicFramePr>
          <p:nvPr>
            <p:extLst>
              <p:ext uri="{D42A27DB-BD31-4B8C-83A1-F6EECF244321}">
                <p14:modId xmlns:p14="http://schemas.microsoft.com/office/powerpoint/2010/main" val="3710826364"/>
              </p:ext>
            </p:extLst>
          </p:nvPr>
        </p:nvGraphicFramePr>
        <p:xfrm>
          <a:off x="5074831" y="1750715"/>
          <a:ext cx="3524511" cy="1907057"/>
        </p:xfrm>
        <a:graphic>
          <a:graphicData uri="http://schemas.openxmlformats.org/drawingml/2006/table">
            <a:tbl>
              <a:tblPr firstRow="1" bandRow="1">
                <a:tableStyleId>{2D5ABB26-0587-4C30-8999-92F81FD0307C}</a:tableStyleId>
              </a:tblPr>
              <a:tblGrid>
                <a:gridCol w="2612201">
                  <a:extLst>
                    <a:ext uri="{9D8B030D-6E8A-4147-A177-3AD203B41FA5}">
                      <a16:colId xmlns:a16="http://schemas.microsoft.com/office/drawing/2014/main" val="2245198731"/>
                    </a:ext>
                  </a:extLst>
                </a:gridCol>
                <a:gridCol w="912310">
                  <a:extLst>
                    <a:ext uri="{9D8B030D-6E8A-4147-A177-3AD203B41FA5}">
                      <a16:colId xmlns:a16="http://schemas.microsoft.com/office/drawing/2014/main" val="2183432432"/>
                    </a:ext>
                  </a:extLst>
                </a:gridCol>
              </a:tblGrid>
              <a:tr h="266473">
                <a:tc>
                  <a:txBody>
                    <a:bodyPr/>
                    <a:lstStyle/>
                    <a:p>
                      <a:pPr algn="ctr" fontAlgn="b"/>
                      <a:r>
                        <a:rPr lang="en-IN" sz="1100" b="0" i="0" u="none" strike="noStrike">
                          <a:solidFill>
                            <a:schemeClr val="tx2"/>
                          </a:solidFill>
                          <a:effectLst/>
                          <a:latin typeface="Calibri"/>
                        </a:rPr>
                        <a:t>Outcome</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tc>
                  <a:txBody>
                    <a:bodyPr/>
                    <a:lstStyle/>
                    <a:p>
                      <a:pPr algn="ctr" fontAlgn="b"/>
                      <a:r>
                        <a:rPr lang="en-IN" sz="1100" b="0" i="0" u="none" strike="noStrike">
                          <a:solidFill>
                            <a:srgbClr val="000000"/>
                          </a:solidFill>
                          <a:effectLst/>
                          <a:latin typeface="Calibri" panose="020F0502020204030204" pitchFamily="34" charset="0"/>
                        </a:rPr>
                        <a:t>Comments</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98000"/>
                      </a:schemeClr>
                    </a:solidFill>
                  </a:tcPr>
                </a:tc>
                <a:extLst>
                  <a:ext uri="{0D108BD9-81ED-4DB2-BD59-A6C34878D82A}">
                    <a16:rowId xmlns:a16="http://schemas.microsoft.com/office/drawing/2014/main" val="1293936690"/>
                  </a:ext>
                </a:extLst>
              </a:tr>
              <a:tr h="266473">
                <a:tc>
                  <a:txBody>
                    <a:bodyPr/>
                    <a:lstStyle/>
                    <a:p>
                      <a:pPr algn="ctr" fontAlgn="b"/>
                      <a:r>
                        <a:rPr lang="en-IN" sz="1100" b="0" i="0" u="none" strike="noStrike">
                          <a:solidFill>
                            <a:schemeClr val="tx2"/>
                          </a:solidFill>
                          <a:effectLst/>
                          <a:latin typeface="Calibri"/>
                        </a:rPr>
                        <a:t>New users should be ‘Active’ in control hub and also be replicated in WxCC portal</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132384557"/>
                  </a:ext>
                </a:extLst>
              </a:tr>
              <a:tr h="266473">
                <a:tc>
                  <a:txBody>
                    <a:bodyPr/>
                    <a:lstStyle/>
                    <a:p>
                      <a:pPr algn="ctr" fontAlgn="b"/>
                      <a:r>
                        <a:rPr lang="en-IN" sz="1100" b="0" i="0" u="none" strike="noStrike">
                          <a:solidFill>
                            <a:schemeClr val="tx2"/>
                          </a:solidFill>
                          <a:effectLst/>
                          <a:latin typeface="Calibri"/>
                        </a:rPr>
                        <a:t>New user created should be able to login to agent desktop</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0003"/>
                  </a:ext>
                </a:extLst>
              </a:tr>
              <a:tr h="310260">
                <a:tc>
                  <a:txBody>
                    <a:bodyPr/>
                    <a:lstStyle/>
                    <a:p>
                      <a:pPr algn="ctr" fontAlgn="b"/>
                      <a:r>
                        <a:rPr lang="en-IN" sz="1100" b="0" i="0" u="none" strike="noStrike" dirty="0">
                          <a:solidFill>
                            <a:schemeClr val="tx2"/>
                          </a:solidFill>
                          <a:effectLst/>
                          <a:latin typeface="Calibri"/>
                        </a:rPr>
                        <a:t>New user should have ability to handled all contact types – voice, email</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r>
                        <a:rPr lang="en-IN" sz="1100" b="0" i="0" u="none" strike="noStrike" dirty="0">
                          <a:solidFill>
                            <a:srgbClr val="000000"/>
                          </a:solidFill>
                          <a:effectLst/>
                          <a:latin typeface="Calibri" panose="020F0502020204030204" pitchFamily="34" charset="0"/>
                        </a:rPr>
                        <a:t>Chat ns social coming on next modules</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0004"/>
                  </a:ext>
                </a:extLst>
              </a:tr>
              <a:tr h="301369">
                <a:tc>
                  <a:txBody>
                    <a:bodyPr/>
                    <a:lstStyle/>
                    <a:p>
                      <a:pPr algn="ctr" fontAlgn="b"/>
                      <a:endParaRPr lang="en-IN" sz="1100" b="0" i="0" u="none" strike="noStrike" dirty="0">
                        <a:solidFill>
                          <a:schemeClr val="tx2"/>
                        </a:solidFill>
                        <a:effectLst/>
                        <a:latin typeface="Calibri"/>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98000"/>
                      </a:schemeClr>
                    </a:solidFill>
                  </a:tcPr>
                </a:tc>
                <a:extLst>
                  <a:ext uri="{0D108BD9-81ED-4DB2-BD59-A6C34878D82A}">
                    <a16:rowId xmlns:a16="http://schemas.microsoft.com/office/drawing/2014/main" val="1782329561"/>
                  </a:ext>
                </a:extLst>
              </a:tr>
            </a:tbl>
          </a:graphicData>
        </a:graphic>
      </p:graphicFrame>
      <p:cxnSp>
        <p:nvCxnSpPr>
          <p:cNvPr id="3" name="Straight Connector 2">
            <a:extLst>
              <a:ext uri="{FF2B5EF4-FFF2-40B4-BE49-F238E27FC236}">
                <a16:creationId xmlns:a16="http://schemas.microsoft.com/office/drawing/2014/main" id="{C2617E63-31F0-474D-8D7C-8ACC47C3D96C}"/>
              </a:ext>
            </a:extLst>
          </p:cNvPr>
          <p:cNvCxnSpPr>
            <a:cxnSpLocks/>
            <a:stCxn id="9" idx="3"/>
          </p:cNvCxnSpPr>
          <p:nvPr/>
        </p:nvCxnSpPr>
        <p:spPr>
          <a:xfrm>
            <a:off x="4354286" y="1064667"/>
            <a:ext cx="0" cy="3407924"/>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D59398B-3700-8245-AE2F-D60690EDF6D1}"/>
              </a:ext>
            </a:extLst>
          </p:cNvPr>
          <p:cNvSpPr txBox="1"/>
          <p:nvPr/>
        </p:nvSpPr>
        <p:spPr>
          <a:xfrm>
            <a:off x="123745" y="1002072"/>
            <a:ext cx="4237798" cy="461665"/>
          </a:xfrm>
          <a:prstGeom prst="rect">
            <a:avLst/>
          </a:prstGeom>
          <a:noFill/>
        </p:spPr>
        <p:txBody>
          <a:bodyPr wrap="square" rtlCol="0">
            <a:spAutoFit/>
          </a:bodyPr>
          <a:lstStyle/>
          <a:p>
            <a:r>
              <a:rPr lang="en-US" sz="2400">
                <a:solidFill>
                  <a:srgbClr val="FF0000"/>
                </a:solidFill>
                <a:latin typeface="CiscoSansTT ExtraLight"/>
                <a:cs typeface="CiscoSansTT Thin" charset="0"/>
              </a:rPr>
              <a:t>Pre-Requisites/Assumptions</a:t>
            </a:r>
            <a:endParaRPr lang="en-US" sz="2400">
              <a:solidFill>
                <a:srgbClr val="FF0000"/>
              </a:solidFill>
              <a:latin typeface="+mn-lt"/>
            </a:endParaRPr>
          </a:p>
        </p:txBody>
      </p:sp>
      <p:sp>
        <p:nvSpPr>
          <p:cNvPr id="10" name="TextBox 9">
            <a:extLst>
              <a:ext uri="{FF2B5EF4-FFF2-40B4-BE49-F238E27FC236}">
                <a16:creationId xmlns:a16="http://schemas.microsoft.com/office/drawing/2014/main" id="{698F8BF1-86CC-7A42-AA52-D60C4288E6DC}"/>
              </a:ext>
            </a:extLst>
          </p:cNvPr>
          <p:cNvSpPr txBox="1"/>
          <p:nvPr/>
        </p:nvSpPr>
        <p:spPr>
          <a:xfrm>
            <a:off x="5765195" y="1002072"/>
            <a:ext cx="1928962" cy="461665"/>
          </a:xfrm>
          <a:prstGeom prst="rect">
            <a:avLst/>
          </a:prstGeom>
          <a:noFill/>
        </p:spPr>
        <p:txBody>
          <a:bodyPr wrap="square" rtlCol="0">
            <a:spAutoFit/>
          </a:bodyPr>
          <a:lstStyle/>
          <a:p>
            <a:r>
              <a:rPr lang="en-US" sz="2400">
                <a:solidFill>
                  <a:schemeClr val="accent2"/>
                </a:solidFill>
                <a:latin typeface="+mn-lt"/>
              </a:rPr>
              <a:t>Outcome</a:t>
            </a:r>
          </a:p>
        </p:txBody>
      </p:sp>
      <p:sp>
        <p:nvSpPr>
          <p:cNvPr id="11" name="TextBox 10">
            <a:extLst>
              <a:ext uri="{FF2B5EF4-FFF2-40B4-BE49-F238E27FC236}">
                <a16:creationId xmlns:a16="http://schemas.microsoft.com/office/drawing/2014/main" id="{03421E8C-37FA-484A-B34B-FEA9B4CE438E}"/>
              </a:ext>
            </a:extLst>
          </p:cNvPr>
          <p:cNvSpPr txBox="1"/>
          <p:nvPr/>
        </p:nvSpPr>
        <p:spPr>
          <a:xfrm>
            <a:off x="393467" y="165472"/>
            <a:ext cx="8657393" cy="523220"/>
          </a:xfrm>
          <a:prstGeom prst="rect">
            <a:avLst/>
          </a:prstGeom>
          <a:noFill/>
        </p:spPr>
        <p:txBody>
          <a:bodyPr wrap="square" lIns="91440" tIns="45720" rIns="91440" bIns="45720" rtlCol="0" anchor="t">
            <a:spAutoFit/>
          </a:bodyPr>
          <a:lstStyle/>
          <a:p>
            <a:r>
              <a:rPr lang="en-US" sz="1600" b="1">
                <a:solidFill>
                  <a:srgbClr val="1E4471"/>
                </a:solidFill>
                <a:latin typeface="CiscoSansTT ExtraLight"/>
                <a:ea typeface="ＭＳ Ｐゴシック"/>
              </a:rPr>
              <a:t>Objective:</a:t>
            </a:r>
            <a:r>
              <a:rPr lang="en-US" sz="1600" b="1">
                <a:solidFill>
                  <a:srgbClr val="26194B"/>
                </a:solidFill>
                <a:latin typeface="CiscoSansTT ExtraLight"/>
                <a:ea typeface="ＭＳ Ｐゴシック"/>
                <a:cs typeface="CiscoSansTT Thin" charset="0"/>
              </a:rPr>
              <a:t> </a:t>
            </a:r>
            <a:r>
              <a:rPr lang="en-US" sz="1200">
                <a:solidFill>
                  <a:srgbClr val="1E4471"/>
                </a:solidFill>
                <a:latin typeface="CiscoSansTT ExtraLight"/>
                <a:ea typeface="ＭＳ Ｐゴシック"/>
              </a:rPr>
              <a:t>You will be able to create/onboard new users and enable Contact Centre capabilities after which a new user will be able to login to the agent desktop and access all other admin modules within the WxCC. </a:t>
            </a:r>
          </a:p>
        </p:txBody>
      </p:sp>
    </p:spTree>
    <p:extLst>
      <p:ext uri="{BB962C8B-B14F-4D97-AF65-F5344CB8AC3E}">
        <p14:creationId xmlns:p14="http://schemas.microsoft.com/office/powerpoint/2010/main" val="4214279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FB024D-2165-B345-8449-EEB5CA70A0E1}"/>
              </a:ext>
            </a:extLst>
          </p:cNvPr>
          <p:cNvSpPr/>
          <p:nvPr/>
        </p:nvSpPr>
        <p:spPr>
          <a:xfrm>
            <a:off x="485385" y="2138766"/>
            <a:ext cx="7246767" cy="3323987"/>
          </a:xfrm>
          <a:prstGeom prst="rect">
            <a:avLst/>
          </a:prstGeom>
        </p:spPr>
        <p:txBody>
          <a:bodyPr wrap="square" lIns="91440" tIns="45720" rIns="91440" bIns="45720" anchor="t">
            <a:spAutoFit/>
          </a:bodyPr>
          <a:lstStyle/>
          <a:p>
            <a:pPr>
              <a:lnSpc>
                <a:spcPct val="150000"/>
              </a:lnSpc>
            </a:pPr>
            <a:r>
              <a:rPr lang="en-IN" sz="2000" dirty="0">
                <a:solidFill>
                  <a:srgbClr val="002060"/>
                </a:solidFill>
                <a:latin typeface="CiscoSansTT ExtraLight (Body)"/>
                <a:ea typeface="ＭＳ Ｐゴシック"/>
                <a:cs typeface="Arial"/>
              </a:rPr>
              <a:t>Voice Configuration:</a:t>
            </a:r>
            <a:endParaRPr lang="en-US" sz="2000" dirty="0">
              <a:solidFill>
                <a:srgbClr val="002060"/>
              </a:solidFill>
              <a:latin typeface="CiscoSansTT ExtraLight (Body)"/>
              <a:ea typeface="ＭＳ Ｐゴシック"/>
              <a:cs typeface="Arial"/>
            </a:endParaRPr>
          </a:p>
          <a:p>
            <a:pPr marL="685800" lvl="1" indent="-228600">
              <a:lnSpc>
                <a:spcPct val="200000"/>
              </a:lnSpc>
              <a:buFontTx/>
              <a:buAutoNum type="arabicPeriod"/>
            </a:pPr>
            <a:r>
              <a:rPr lang="en-IN" sz="1200" dirty="0">
                <a:latin typeface="Arial"/>
                <a:ea typeface="ＭＳ Ｐゴシック"/>
                <a:cs typeface="Arial"/>
              </a:rPr>
              <a:t>Create EP = </a:t>
            </a:r>
            <a:r>
              <a:rPr lang="en-IN" sz="1200" i="1" dirty="0">
                <a:solidFill>
                  <a:srgbClr val="FF0000"/>
                </a:solidFill>
                <a:latin typeface="Arial"/>
                <a:ea typeface="ＭＳ Ｐゴシック"/>
                <a:cs typeface="Arial"/>
              </a:rPr>
              <a:t>&lt;username&gt;_</a:t>
            </a:r>
            <a:r>
              <a:rPr lang="en-IN" sz="1200" i="1" dirty="0" err="1">
                <a:solidFill>
                  <a:srgbClr val="FF0000"/>
                </a:solidFill>
                <a:latin typeface="Arial"/>
                <a:ea typeface="ＭＳ Ｐゴシック"/>
                <a:cs typeface="Arial"/>
              </a:rPr>
              <a:t>voice_EP</a:t>
            </a:r>
            <a:r>
              <a:rPr lang="en-IN" sz="1200" i="1" dirty="0">
                <a:solidFill>
                  <a:srgbClr val="FF0000"/>
                </a:solidFill>
                <a:latin typeface="Arial"/>
                <a:ea typeface="ＭＳ Ｐゴシック"/>
                <a:cs typeface="Arial"/>
              </a:rPr>
              <a:t>		</a:t>
            </a:r>
            <a:r>
              <a:rPr lang="en-IN" sz="1200" i="1" dirty="0" err="1">
                <a:solidFill>
                  <a:srgbClr val="0D274D"/>
                </a:solidFill>
                <a:latin typeface="Arial"/>
                <a:ea typeface="ＭＳ Ｐゴシック"/>
                <a:cs typeface="Arial"/>
              </a:rPr>
              <a:t>i</a:t>
            </a:r>
            <a:r>
              <a:rPr lang="en-IN" sz="1200" dirty="0" err="1">
                <a:solidFill>
                  <a:srgbClr val="0D274D"/>
                </a:solidFill>
                <a:latin typeface="Arial"/>
                <a:ea typeface="ＭＳ Ｐゴシック"/>
                <a:cs typeface="Arial"/>
              </a:rPr>
              <a:t>e</a:t>
            </a:r>
            <a:r>
              <a:rPr lang="en-IN" sz="1200" dirty="0">
                <a:solidFill>
                  <a:srgbClr val="0D274D"/>
                </a:solidFill>
                <a:latin typeface="Arial"/>
                <a:ea typeface="ＭＳ Ｐゴシック"/>
                <a:cs typeface="Arial"/>
              </a:rPr>
              <a:t>:</a:t>
            </a:r>
            <a:r>
              <a:rPr lang="en-IN" sz="1200" dirty="0">
                <a:solidFill>
                  <a:srgbClr val="FF0000"/>
                </a:solidFill>
                <a:latin typeface="Arial"/>
                <a:ea typeface="ＭＳ Ｐゴシック"/>
                <a:cs typeface="Arial"/>
              </a:rPr>
              <a:t> </a:t>
            </a:r>
            <a:r>
              <a:rPr lang="en-IN" sz="1200" dirty="0">
                <a:solidFill>
                  <a:srgbClr val="282828"/>
                </a:solidFill>
                <a:latin typeface="Arial"/>
                <a:ea typeface="ＭＳ Ｐゴシック"/>
                <a:cs typeface="Arial"/>
              </a:rPr>
              <a:t>(</a:t>
            </a:r>
            <a:r>
              <a:rPr lang="en-IN" sz="1200" i="1" dirty="0" err="1">
                <a:solidFill>
                  <a:srgbClr val="282828"/>
                </a:solidFill>
                <a:latin typeface="Arial"/>
                <a:ea typeface="ＭＳ Ｐゴシック"/>
                <a:cs typeface="Arial"/>
              </a:rPr>
              <a:t>ntheolog_voice_entrypoint</a:t>
            </a:r>
            <a:r>
              <a:rPr lang="en-IN" sz="1200" dirty="0">
                <a:solidFill>
                  <a:srgbClr val="282828"/>
                </a:solidFill>
                <a:latin typeface="Arial"/>
                <a:ea typeface="ＭＳ Ｐゴシック"/>
                <a:cs typeface="Arial"/>
              </a:rPr>
              <a:t>)</a:t>
            </a:r>
            <a:endParaRPr lang="en-IN" dirty="0">
              <a:solidFill>
                <a:srgbClr val="282828"/>
              </a:solidFill>
              <a:cs typeface="Arial"/>
            </a:endParaRPr>
          </a:p>
          <a:p>
            <a:pPr marL="685800" lvl="1" indent="-228600">
              <a:lnSpc>
                <a:spcPct val="200000"/>
              </a:lnSpc>
              <a:buAutoNum type="arabicPeriod"/>
            </a:pPr>
            <a:r>
              <a:rPr lang="en-IN" sz="1200" dirty="0">
                <a:latin typeface="Arial"/>
                <a:ea typeface="ＭＳ Ｐゴシック"/>
                <a:cs typeface="Arial"/>
              </a:rPr>
              <a:t>Map </a:t>
            </a:r>
            <a:r>
              <a:rPr lang="en-IN" sz="1200" dirty="0" err="1">
                <a:latin typeface="Arial"/>
                <a:ea typeface="ＭＳ Ｐゴシック"/>
                <a:cs typeface="Arial"/>
              </a:rPr>
              <a:t>DiD</a:t>
            </a:r>
            <a:r>
              <a:rPr lang="en-IN" sz="1200" dirty="0">
                <a:latin typeface="Arial"/>
                <a:ea typeface="ＭＳ Ｐゴシック"/>
                <a:cs typeface="Arial"/>
              </a:rPr>
              <a:t> to your </a:t>
            </a:r>
            <a:r>
              <a:rPr lang="en-IN" sz="1200" dirty="0" err="1">
                <a:latin typeface="Arial"/>
                <a:ea typeface="ＭＳ Ｐゴシック"/>
                <a:cs typeface="Arial"/>
              </a:rPr>
              <a:t>EntryPoint</a:t>
            </a:r>
            <a:r>
              <a:rPr lang="en-IN" sz="1200" dirty="0">
                <a:latin typeface="Arial"/>
                <a:ea typeface="ＭＳ Ｐゴシック"/>
                <a:cs typeface="Arial"/>
              </a:rPr>
              <a:t>.  </a:t>
            </a:r>
          </a:p>
          <a:p>
            <a:pPr marL="685800" lvl="1" indent="-228600">
              <a:lnSpc>
                <a:spcPct val="200000"/>
              </a:lnSpc>
              <a:buAutoNum type="arabicPeriod"/>
            </a:pPr>
            <a:r>
              <a:rPr lang="en-IN" sz="1200" dirty="0">
                <a:latin typeface="Arial"/>
                <a:ea typeface="ＭＳ Ｐゴシック"/>
                <a:cs typeface="Arial"/>
              </a:rPr>
              <a:t>Create your Team = </a:t>
            </a:r>
            <a:r>
              <a:rPr lang="en-IN" sz="1200" i="1" dirty="0">
                <a:solidFill>
                  <a:srgbClr val="FF0000"/>
                </a:solidFill>
                <a:latin typeface="Arial"/>
                <a:ea typeface="ＭＳ Ｐゴシック"/>
                <a:cs typeface="Arial"/>
              </a:rPr>
              <a:t>&lt;username&gt;_team</a:t>
            </a:r>
            <a:endParaRPr lang="en-IN" sz="1200" dirty="0">
              <a:latin typeface="Arial"/>
              <a:ea typeface="ＭＳ Ｐゴシック"/>
              <a:cs typeface="Arial"/>
            </a:endParaRPr>
          </a:p>
          <a:p>
            <a:pPr marL="685800" lvl="1" indent="-228600">
              <a:lnSpc>
                <a:spcPct val="200000"/>
              </a:lnSpc>
              <a:buAutoNum type="arabicPeriod"/>
            </a:pPr>
            <a:r>
              <a:rPr lang="en-IN" sz="1200" dirty="0">
                <a:solidFill>
                  <a:srgbClr val="282828"/>
                </a:solidFill>
                <a:latin typeface="Arial"/>
                <a:ea typeface="ＭＳ Ｐゴシック"/>
                <a:cs typeface="Arial"/>
              </a:rPr>
              <a:t>Create Q = </a:t>
            </a:r>
            <a:r>
              <a:rPr lang="en-IN" sz="1200" i="1" dirty="0">
                <a:solidFill>
                  <a:srgbClr val="FF0000"/>
                </a:solidFill>
                <a:latin typeface="Arial"/>
                <a:ea typeface="ＭＳ Ｐゴシック"/>
                <a:cs typeface="Arial"/>
              </a:rPr>
              <a:t>&lt;username&gt;_</a:t>
            </a:r>
            <a:r>
              <a:rPr lang="en-IN" sz="1200" i="1" dirty="0" err="1">
                <a:solidFill>
                  <a:srgbClr val="FF0000"/>
                </a:solidFill>
                <a:latin typeface="Arial"/>
                <a:ea typeface="ＭＳ Ｐゴシック"/>
                <a:cs typeface="Arial"/>
              </a:rPr>
              <a:t>voice_Q</a:t>
            </a:r>
            <a:endParaRPr lang="en-IN" i="1" dirty="0">
              <a:solidFill>
                <a:srgbClr val="FF0000"/>
              </a:solidFill>
              <a:cs typeface="Arial"/>
            </a:endParaRPr>
          </a:p>
          <a:p>
            <a:pPr marL="685800" lvl="1" indent="-228600">
              <a:lnSpc>
                <a:spcPct val="200000"/>
              </a:lnSpc>
              <a:buFontTx/>
              <a:buAutoNum type="arabicPeriod"/>
            </a:pPr>
            <a:r>
              <a:rPr lang="en-IN" sz="1200" dirty="0">
                <a:latin typeface="Arial"/>
                <a:ea typeface="ＭＳ Ｐゴシック"/>
                <a:cs typeface="Arial"/>
              </a:rPr>
              <a:t>Create EP Routing Strategies = </a:t>
            </a:r>
            <a:r>
              <a:rPr lang="en-IN" sz="1200" i="1" dirty="0">
                <a:solidFill>
                  <a:srgbClr val="FF0000"/>
                </a:solidFill>
                <a:latin typeface="Arial"/>
                <a:ea typeface="ＭＳ Ｐゴシック"/>
                <a:cs typeface="Arial"/>
              </a:rPr>
              <a:t>&lt;username&gt;_</a:t>
            </a:r>
            <a:r>
              <a:rPr lang="en-IN" sz="1200" i="1" dirty="0" err="1">
                <a:solidFill>
                  <a:srgbClr val="FF0000"/>
                </a:solidFill>
                <a:latin typeface="Arial"/>
                <a:ea typeface="ＭＳ Ｐゴシック"/>
                <a:cs typeface="Arial"/>
              </a:rPr>
              <a:t>RS_voice_EP</a:t>
            </a:r>
            <a:endParaRPr lang="en-IN" sz="1200" dirty="0">
              <a:latin typeface="Arial"/>
              <a:ea typeface="ＭＳ Ｐゴシック"/>
              <a:cs typeface="Arial"/>
            </a:endParaRPr>
          </a:p>
          <a:p>
            <a:pPr marL="685800" lvl="1" indent="-228600">
              <a:lnSpc>
                <a:spcPct val="200000"/>
              </a:lnSpc>
              <a:buFontTx/>
              <a:buAutoNum type="arabicPeriod"/>
            </a:pPr>
            <a:r>
              <a:rPr lang="en-IN" sz="1200" dirty="0">
                <a:latin typeface="Arial"/>
                <a:ea typeface="ＭＳ Ｐゴシック"/>
                <a:cs typeface="Arial"/>
              </a:rPr>
              <a:t>Create Q Routing Strategies = </a:t>
            </a:r>
            <a:r>
              <a:rPr lang="en-IN" sz="1200" i="1" dirty="0">
                <a:solidFill>
                  <a:srgbClr val="FF0000"/>
                </a:solidFill>
                <a:latin typeface="Arial"/>
                <a:ea typeface="ＭＳ Ｐゴシック"/>
                <a:cs typeface="Arial"/>
              </a:rPr>
              <a:t>&lt;username&gt;_</a:t>
            </a:r>
            <a:r>
              <a:rPr lang="en-IN" sz="1200" i="1" dirty="0" err="1">
                <a:solidFill>
                  <a:srgbClr val="FF0000"/>
                </a:solidFill>
                <a:latin typeface="Arial"/>
                <a:ea typeface="ＭＳ Ｐゴシック"/>
                <a:cs typeface="Arial"/>
              </a:rPr>
              <a:t>RS_voice_Q</a:t>
            </a:r>
            <a:endParaRPr lang="en-IN" i="1" dirty="0">
              <a:solidFill>
                <a:srgbClr val="FF0000"/>
              </a:solidFill>
              <a:cs typeface="Arial"/>
            </a:endParaRPr>
          </a:p>
          <a:p>
            <a:pPr marL="685800" lvl="1" indent="-228600">
              <a:lnSpc>
                <a:spcPct val="200000"/>
              </a:lnSpc>
              <a:buAutoNum type="arabicPeriod"/>
            </a:pPr>
            <a:r>
              <a:rPr lang="en-IN" sz="1200" dirty="0">
                <a:latin typeface="Arial"/>
                <a:ea typeface="ＭＳ Ｐゴシック"/>
                <a:cs typeface="Arial"/>
              </a:rPr>
              <a:t>Associate Teams to respective Q </a:t>
            </a:r>
            <a:endParaRPr lang="en-IN" dirty="0"/>
          </a:p>
          <a:p>
            <a:endParaRPr lang="en-IN" sz="1200" dirty="0">
              <a:solidFill>
                <a:srgbClr val="000000"/>
              </a:solidFill>
              <a:latin typeface="-apple-system"/>
              <a:ea typeface="ＭＳ Ｐゴシック"/>
              <a:cs typeface="Arial"/>
            </a:endParaRPr>
          </a:p>
        </p:txBody>
      </p:sp>
      <p:sp>
        <p:nvSpPr>
          <p:cNvPr id="6" name="TextBox 5">
            <a:extLst>
              <a:ext uri="{FF2B5EF4-FFF2-40B4-BE49-F238E27FC236}">
                <a16:creationId xmlns:a16="http://schemas.microsoft.com/office/drawing/2014/main" id="{35B4ABA0-2B31-4F52-86F4-AA0895710134}"/>
              </a:ext>
            </a:extLst>
          </p:cNvPr>
          <p:cNvSpPr txBox="1"/>
          <p:nvPr/>
        </p:nvSpPr>
        <p:spPr>
          <a:xfrm>
            <a:off x="485385" y="353678"/>
            <a:ext cx="8212724" cy="1537280"/>
          </a:xfrm>
          <a:prstGeom prst="rect">
            <a:avLst/>
          </a:prstGeom>
          <a:noFill/>
        </p:spPr>
        <p:txBody>
          <a:bodyPr wrap="square" lIns="91440" tIns="45720" rIns="91440" bIns="45720" rtlCol="0" anchor="t">
            <a:spAutoFit/>
          </a:bodyPr>
          <a:lstStyle/>
          <a:p>
            <a:r>
              <a:rPr lang="en-IN" sz="2000" dirty="0">
                <a:solidFill>
                  <a:srgbClr val="002060"/>
                </a:solidFill>
                <a:latin typeface="CiscoSansTT ExtraLight (Body)"/>
                <a:ea typeface="ＭＳ Ｐゴシック"/>
                <a:cs typeface="Arial"/>
              </a:rPr>
              <a:t>Objective:</a:t>
            </a:r>
            <a:r>
              <a:rPr lang="en-IN" sz="2000" dirty="0">
                <a:latin typeface="CiscoSansTT ExtraLight (Body)"/>
                <a:ea typeface="ＭＳ Ｐゴシック"/>
                <a:cs typeface="Arial"/>
              </a:rPr>
              <a:t> </a:t>
            </a:r>
            <a:r>
              <a:rPr lang="en-IN" sz="1400" dirty="0">
                <a:solidFill>
                  <a:srgbClr val="002060"/>
                </a:solidFill>
                <a:latin typeface="CiscoSansTT ExtraLight (Body)"/>
                <a:ea typeface="ＭＳ Ｐゴシック"/>
                <a:cs typeface="Arial"/>
              </a:rPr>
              <a:t>This lab is designed to ensure we onboard various user personas in to </a:t>
            </a:r>
            <a:r>
              <a:rPr lang="en-IN" sz="1400" dirty="0" err="1">
                <a:solidFill>
                  <a:srgbClr val="002060"/>
                </a:solidFill>
                <a:latin typeface="CiscoSansTT ExtraLight (Body)"/>
                <a:ea typeface="ＭＳ Ｐゴシック"/>
                <a:cs typeface="Arial"/>
              </a:rPr>
              <a:t>WxCC</a:t>
            </a:r>
            <a:r>
              <a:rPr lang="en-IN" sz="1400" dirty="0">
                <a:solidFill>
                  <a:srgbClr val="002060"/>
                </a:solidFill>
                <a:latin typeface="CiscoSansTT ExtraLight (Body)"/>
                <a:ea typeface="ＭＳ Ｐゴシック"/>
                <a:cs typeface="Arial"/>
              </a:rPr>
              <a:t>.</a:t>
            </a:r>
            <a:endParaRPr lang="en-US" sz="1400" dirty="0">
              <a:solidFill>
                <a:srgbClr val="002060"/>
              </a:solidFill>
              <a:latin typeface="CiscoSansTT ExtraLight (Body)"/>
              <a:ea typeface="ＭＳ Ｐゴシック"/>
              <a:cs typeface="Arial"/>
            </a:endParaRPr>
          </a:p>
          <a:p>
            <a:r>
              <a:rPr lang="en-IN" sz="1400" dirty="0">
                <a:solidFill>
                  <a:srgbClr val="002060"/>
                </a:solidFill>
                <a:latin typeface="CiscoSansTT ExtraLight (Body)"/>
                <a:ea typeface="ＭＳ Ｐゴシック"/>
                <a:cs typeface="Arial"/>
              </a:rPr>
              <a:t>As part of this guide, we will cover following steps:</a:t>
            </a:r>
          </a:p>
          <a:p>
            <a:br>
              <a:rPr lang="en-IN" sz="1400" dirty="0">
                <a:latin typeface="CiscoSansTT ExtraLight (Body)"/>
                <a:ea typeface="ＭＳ Ｐゴシック"/>
                <a:cs typeface="Arial"/>
              </a:rPr>
            </a:br>
            <a:r>
              <a:rPr lang="en-IN" b="1" dirty="0">
                <a:solidFill>
                  <a:srgbClr val="002060"/>
                </a:solidFill>
                <a:latin typeface="CiscoSansTT ExtraLight (Body)"/>
                <a:ea typeface="ＭＳ Ｐゴシック"/>
                <a:cs typeface="Arial"/>
              </a:rPr>
              <a:t>Important</a:t>
            </a:r>
            <a:r>
              <a:rPr lang="en-IN" dirty="0">
                <a:solidFill>
                  <a:srgbClr val="002060"/>
                </a:solidFill>
                <a:latin typeface="CiscoSansTT ExtraLight (Body)"/>
                <a:ea typeface="ＭＳ Ｐゴシック"/>
                <a:cs typeface="Arial"/>
              </a:rPr>
              <a:t>:  </a:t>
            </a:r>
            <a:r>
              <a:rPr lang="en-IN" sz="1400" dirty="0">
                <a:solidFill>
                  <a:srgbClr val="002060"/>
                </a:solidFill>
                <a:latin typeface="CiscoSansTT ExtraLight (Body)"/>
                <a:ea typeface="ＭＳ Ｐゴシック"/>
                <a:cs typeface="Arial"/>
              </a:rPr>
              <a:t>Let's use a naming convention in order to help us maintain this tenant. Please use the format from below.  Most important, always lead with you username.</a:t>
            </a:r>
            <a:endParaRPr lang="en-IN" sz="1400">
              <a:latin typeface="CiscoSansTT ExtraLight (Body)"/>
              <a:ea typeface="ＭＳ Ｐゴシック"/>
            </a:endParaRPr>
          </a:p>
          <a:p>
            <a:pPr marL="496570" marR="711835" indent="-6350">
              <a:lnSpc>
                <a:spcPct val="103000"/>
              </a:lnSpc>
              <a:spcAft>
                <a:spcPts val="65"/>
              </a:spcAft>
            </a:pPr>
            <a:endParaRPr lang="en-IN" sz="1400" b="1" dirty="0">
              <a:solidFill>
                <a:srgbClr val="000000"/>
              </a:solidFill>
              <a:latin typeface="Calibri"/>
              <a:cs typeface="Arial"/>
            </a:endParaRPr>
          </a:p>
        </p:txBody>
      </p:sp>
    </p:spTree>
    <p:extLst>
      <p:ext uri="{BB962C8B-B14F-4D97-AF65-F5344CB8AC3E}">
        <p14:creationId xmlns:p14="http://schemas.microsoft.com/office/powerpoint/2010/main" val="3243836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463292" y="3056944"/>
            <a:ext cx="8302625" cy="299001"/>
          </a:xfrm>
        </p:spPr>
        <p:txBody>
          <a:bodyPr/>
          <a:lstStyle/>
          <a:p>
            <a:r>
              <a:rPr lang="en-US"/>
              <a:t>User Onboarding</a:t>
            </a:r>
          </a:p>
        </p:txBody>
      </p:sp>
      <p:sp>
        <p:nvSpPr>
          <p:cNvPr id="6" name="Title 5"/>
          <p:cNvSpPr>
            <a:spLocks noGrp="1"/>
          </p:cNvSpPr>
          <p:nvPr>
            <p:ph type="ctrTitle"/>
          </p:nvPr>
        </p:nvSpPr>
        <p:spPr/>
        <p:txBody>
          <a:bodyPr/>
          <a:lstStyle/>
          <a:p>
            <a:r>
              <a:rPr lang="en-US" dirty="0"/>
              <a:t>Module 2</a:t>
            </a:r>
          </a:p>
        </p:txBody>
      </p:sp>
    </p:spTree>
    <p:extLst>
      <p:ext uri="{BB962C8B-B14F-4D97-AF65-F5344CB8AC3E}">
        <p14:creationId xmlns:p14="http://schemas.microsoft.com/office/powerpoint/2010/main" val="1941633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FB024D-2165-B345-8449-EEB5CA70A0E1}"/>
              </a:ext>
            </a:extLst>
          </p:cNvPr>
          <p:cNvSpPr/>
          <p:nvPr/>
        </p:nvSpPr>
        <p:spPr>
          <a:xfrm>
            <a:off x="295089" y="1510212"/>
            <a:ext cx="8350623" cy="2301079"/>
          </a:xfrm>
          <a:prstGeom prst="rect">
            <a:avLst/>
          </a:prstGeom>
        </p:spPr>
        <p:txBody>
          <a:bodyPr wrap="square" lIns="91440" tIns="45720" rIns="91440" bIns="45720" anchor="t">
            <a:spAutoFit/>
          </a:bodyPr>
          <a:lstStyle/>
          <a:p>
            <a:pPr marL="496570" marR="711835" indent="-6350">
              <a:lnSpc>
                <a:spcPct val="103000"/>
              </a:lnSpc>
              <a:spcAft>
                <a:spcPts val="65"/>
              </a:spcAft>
            </a:pPr>
            <a:endParaRPr lang="en-IN" sz="1200">
              <a:solidFill>
                <a:srgbClr val="000000"/>
              </a:solidFill>
              <a:latin typeface="Times New Roman" panose="02020603050405020304" pitchFamily="18" charset="0"/>
              <a:ea typeface="Times New Roman" panose="02020603050405020304" pitchFamily="18" charset="0"/>
            </a:endParaRPr>
          </a:p>
          <a:p>
            <a:pPr marL="800100" marR="580390" lvl="1" indent="-342900">
              <a:lnSpc>
                <a:spcPct val="103000"/>
              </a:lnSpc>
              <a:spcAft>
                <a:spcPts val="65"/>
              </a:spcAft>
              <a:buSzPts val="1000"/>
              <a:buFont typeface="Arial" panose="020B0604020202020204" pitchFamily="34" charset="0"/>
              <a:buChar char="•"/>
            </a:pPr>
            <a:r>
              <a:rPr lang="en-IN" sz="1200" b="1">
                <a:solidFill>
                  <a:srgbClr val="1E4471"/>
                </a:solidFill>
                <a:latin typeface="CiscoSansTT ExtraLight"/>
                <a:ea typeface="ＭＳ Ｐゴシック"/>
              </a:rPr>
              <a:t>Control Hub Onboarding</a:t>
            </a:r>
          </a:p>
          <a:p>
            <a:pPr marL="1200150" marR="580390" lvl="2" indent="-285750">
              <a:lnSpc>
                <a:spcPct val="103000"/>
              </a:lnSpc>
              <a:spcAft>
                <a:spcPts val="65"/>
              </a:spcAft>
              <a:buSzPts val="1000"/>
              <a:buFont typeface="Courier New" panose="02070309020205020404" pitchFamily="49" charset="0"/>
              <a:buChar char="o"/>
              <a:tabLst>
                <a:tab pos="914400" algn="l"/>
              </a:tabLst>
            </a:pPr>
            <a:r>
              <a:rPr lang="en-IN" sz="1200">
                <a:solidFill>
                  <a:srgbClr val="1E4471"/>
                </a:solidFill>
                <a:latin typeface="CiscoSansTT ExtraLight"/>
                <a:ea typeface="ＭＳ Ｐゴシック"/>
              </a:rPr>
              <a:t>Create Users</a:t>
            </a:r>
          </a:p>
          <a:p>
            <a:pPr marL="1200150" marR="580390" lvl="2" indent="-285750">
              <a:lnSpc>
                <a:spcPct val="103000"/>
              </a:lnSpc>
              <a:spcAft>
                <a:spcPts val="65"/>
              </a:spcAft>
              <a:buSzPts val="1000"/>
              <a:buFont typeface="Courier New" panose="02070309020205020404" pitchFamily="49" charset="0"/>
              <a:buChar char="o"/>
              <a:tabLst>
                <a:tab pos="914400" algn="l"/>
              </a:tabLst>
            </a:pPr>
            <a:r>
              <a:rPr lang="en-IN" sz="1200">
                <a:solidFill>
                  <a:srgbClr val="1E4471"/>
                </a:solidFill>
                <a:latin typeface="CiscoSansTT ExtraLight"/>
                <a:ea typeface="ＭＳ Ｐゴシック"/>
              </a:rPr>
              <a:t>Activate Users (Agent / Supervisor)</a:t>
            </a:r>
          </a:p>
          <a:p>
            <a:pPr marL="1200150" marR="580390" lvl="2" indent="-285750">
              <a:lnSpc>
                <a:spcPct val="103000"/>
              </a:lnSpc>
              <a:spcAft>
                <a:spcPts val="65"/>
              </a:spcAft>
              <a:buSzPts val="1000"/>
              <a:buFont typeface="Courier New" panose="02070309020205020404" pitchFamily="49" charset="0"/>
              <a:buChar char="o"/>
              <a:tabLst>
                <a:tab pos="914400" algn="l"/>
              </a:tabLst>
            </a:pPr>
            <a:r>
              <a:rPr lang="en-IN" sz="1200">
                <a:solidFill>
                  <a:srgbClr val="1E4471"/>
                </a:solidFill>
                <a:latin typeface="CiscoSansTT ExtraLight"/>
                <a:ea typeface="ＭＳ Ｐゴシック"/>
              </a:rPr>
              <a:t>Assign WxCC licenses</a:t>
            </a:r>
          </a:p>
          <a:p>
            <a:pPr marL="1200150" marR="580390" lvl="2" indent="-285750">
              <a:lnSpc>
                <a:spcPct val="103000"/>
              </a:lnSpc>
              <a:spcAft>
                <a:spcPts val="65"/>
              </a:spcAft>
              <a:buSzPts val="1000"/>
              <a:buFont typeface="Courier New" panose="02070309020205020404" pitchFamily="49" charset="0"/>
              <a:buChar char="o"/>
            </a:pPr>
            <a:r>
              <a:rPr lang="en-IN" sz="1200">
                <a:solidFill>
                  <a:srgbClr val="1E4471"/>
                </a:solidFill>
                <a:latin typeface="CiscoSansTT ExtraLight"/>
                <a:ea typeface="ＭＳ Ｐゴシック"/>
              </a:rPr>
              <a:t>Modify the Roles of the Existing users </a:t>
            </a:r>
            <a:endParaRPr lang="en-IN" sz="1200">
              <a:solidFill>
                <a:srgbClr val="1E4471"/>
              </a:solidFill>
              <a:effectLst/>
              <a:latin typeface="CiscoSansTT ExtraLight"/>
              <a:ea typeface="ＭＳ Ｐゴシック"/>
            </a:endParaRPr>
          </a:p>
          <a:p>
            <a:pPr marL="1200150" marR="580390" lvl="2" indent="-285750">
              <a:lnSpc>
                <a:spcPct val="103000"/>
              </a:lnSpc>
              <a:spcAft>
                <a:spcPts val="65"/>
              </a:spcAft>
              <a:buSzPts val="1000"/>
              <a:buFont typeface="Courier New" panose="02070309020205020404" pitchFamily="49" charset="0"/>
              <a:buChar char="o"/>
            </a:pPr>
            <a:r>
              <a:rPr lang="en-IN" sz="1200">
                <a:solidFill>
                  <a:srgbClr val="1E4471"/>
                </a:solidFill>
                <a:latin typeface="CiscoSansTT ExtraLight"/>
                <a:ea typeface="ＭＳ Ｐゴシック"/>
              </a:rPr>
              <a:t>Synchronise the user from Control Hub to Cisco Webex CC Portal</a:t>
            </a:r>
          </a:p>
          <a:p>
            <a:pPr marL="1200150" marR="580390" lvl="2" indent="-285750">
              <a:lnSpc>
                <a:spcPct val="103000"/>
              </a:lnSpc>
              <a:spcAft>
                <a:spcPts val="65"/>
              </a:spcAft>
              <a:buSzPts val="1000"/>
              <a:buFont typeface="Courier New" panose="02070309020205020404" pitchFamily="49" charset="0"/>
              <a:buChar char="o"/>
            </a:pPr>
            <a:r>
              <a:rPr lang="en-IN" sz="1200">
                <a:solidFill>
                  <a:srgbClr val="1E4471"/>
                </a:solidFill>
                <a:latin typeface="CiscoSansTT ExtraLight"/>
                <a:ea typeface="ＭＳ Ｐゴシック"/>
              </a:rPr>
              <a:t>Enabled the Contact centre feature from WebEx CC Portal</a:t>
            </a:r>
          </a:p>
          <a:p>
            <a:pPr marL="1200150" marR="580390" lvl="2" indent="-285750">
              <a:lnSpc>
                <a:spcPct val="103000"/>
              </a:lnSpc>
              <a:spcAft>
                <a:spcPts val="65"/>
              </a:spcAft>
              <a:buSzPts val="1000"/>
              <a:buFont typeface="Courier New" panose="02070309020205020404" pitchFamily="49" charset="0"/>
              <a:buChar char="o"/>
            </a:pPr>
            <a:r>
              <a:rPr lang="en-IN" sz="1200">
                <a:solidFill>
                  <a:srgbClr val="1E4471"/>
                </a:solidFill>
                <a:latin typeface="CiscoSansTT ExtraLight"/>
                <a:ea typeface="ＭＳ Ｐゴシック"/>
              </a:rPr>
              <a:t>Assign the sample configurations to the newly added users (Agents)</a:t>
            </a:r>
          </a:p>
          <a:p>
            <a:pPr marL="1200150" marR="580390" lvl="2" indent="-285750">
              <a:lnSpc>
                <a:spcPct val="103000"/>
              </a:lnSpc>
              <a:spcAft>
                <a:spcPts val="65"/>
              </a:spcAft>
              <a:buSzPts val="1000"/>
              <a:buFont typeface="Courier New" panose="02070309020205020404" pitchFamily="49" charset="0"/>
              <a:buChar char="o"/>
            </a:pPr>
            <a:r>
              <a:rPr lang="en-IN" sz="1200">
                <a:solidFill>
                  <a:srgbClr val="1E4471"/>
                </a:solidFill>
                <a:latin typeface="CiscoSansTT ExtraLight"/>
                <a:ea typeface="ＭＳ Ｐゴシック"/>
              </a:rPr>
              <a:t>Agent Login on the Agent Desktop</a:t>
            </a:r>
          </a:p>
          <a:p>
            <a:pPr marL="800100" marR="580390" lvl="1" indent="-342900">
              <a:lnSpc>
                <a:spcPct val="103000"/>
              </a:lnSpc>
              <a:spcAft>
                <a:spcPts val="65"/>
              </a:spcAft>
              <a:buSzPts val="1000"/>
              <a:buFont typeface="Arial" panose="020B0604020202020204" pitchFamily="34" charset="0"/>
              <a:buChar char="•"/>
            </a:pPr>
            <a:endParaRPr lang="en-IN" sz="1200">
              <a:solidFill>
                <a:srgbClr val="000000"/>
              </a:solidFill>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4C0CF526-7EDF-5348-8EF2-E23BF9F40AFB}"/>
              </a:ext>
            </a:extLst>
          </p:cNvPr>
          <p:cNvSpPr txBox="1"/>
          <p:nvPr/>
        </p:nvSpPr>
        <p:spPr>
          <a:xfrm>
            <a:off x="1" y="533740"/>
            <a:ext cx="8940800" cy="520014"/>
          </a:xfrm>
          <a:prstGeom prst="rect">
            <a:avLst/>
          </a:prstGeom>
          <a:noFill/>
        </p:spPr>
        <p:txBody>
          <a:bodyPr wrap="square" lIns="91440" tIns="45720" rIns="91440" bIns="45720" rtlCol="0" anchor="t">
            <a:spAutoFit/>
          </a:bodyPr>
          <a:lstStyle/>
          <a:p>
            <a:pPr marL="496570" marR="711835" indent="-6350">
              <a:lnSpc>
                <a:spcPct val="103000"/>
              </a:lnSpc>
            </a:pPr>
            <a:r>
              <a:rPr lang="en-IN" sz="1600" b="1">
                <a:solidFill>
                  <a:srgbClr val="1E4471"/>
                </a:solidFill>
                <a:latin typeface="CiscoSansTT ExtraLight"/>
                <a:ea typeface="ＭＳ Ｐゴシック"/>
              </a:rPr>
              <a:t>Summary </a:t>
            </a:r>
            <a:r>
              <a:rPr lang="en-IN" sz="1600">
                <a:solidFill>
                  <a:srgbClr val="1E4471"/>
                </a:solidFill>
                <a:latin typeface="CiscoSansTT ExtraLight"/>
                <a:ea typeface="ＭＳ Ｐゴシック"/>
              </a:rPr>
              <a:t>–</a:t>
            </a:r>
            <a:r>
              <a:rPr lang="en-IN" sz="2800">
                <a:solidFill>
                  <a:srgbClr val="1E4471"/>
                </a:solidFill>
                <a:latin typeface="CiscoSansTT ExtraLight"/>
                <a:ea typeface="ＭＳ Ｐゴシック"/>
              </a:rPr>
              <a:t> </a:t>
            </a:r>
            <a:r>
              <a:rPr lang="en-IN" sz="1200">
                <a:solidFill>
                  <a:srgbClr val="1E4471"/>
                </a:solidFill>
                <a:latin typeface="CiscoSansTT ExtraLight"/>
                <a:ea typeface="ＭＳ Ｐゴシック"/>
              </a:rPr>
              <a:t>The objective for this Module is to demonstrate the manual user onboarding on the Cisco Control Hub. </a:t>
            </a:r>
          </a:p>
        </p:txBody>
      </p:sp>
    </p:spTree>
    <p:extLst>
      <p:ext uri="{BB962C8B-B14F-4D97-AF65-F5344CB8AC3E}">
        <p14:creationId xmlns:p14="http://schemas.microsoft.com/office/powerpoint/2010/main" val="2019202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FC98B2-810E-CC45-A325-0667FB3736E5}"/>
              </a:ext>
            </a:extLst>
          </p:cNvPr>
          <p:cNvSpPr txBox="1"/>
          <p:nvPr/>
        </p:nvSpPr>
        <p:spPr>
          <a:xfrm>
            <a:off x="-143977" y="243436"/>
            <a:ext cx="8598998" cy="464614"/>
          </a:xfrm>
          <a:prstGeom prst="rect">
            <a:avLst/>
          </a:prstGeom>
          <a:noFill/>
        </p:spPr>
        <p:txBody>
          <a:bodyPr wrap="square" lIns="91440" tIns="45720" rIns="91440" bIns="45720" rtlCol="0" anchor="t">
            <a:spAutoFit/>
          </a:bodyPr>
          <a:lstStyle/>
          <a:p>
            <a:pPr marR="580390" lvl="2">
              <a:lnSpc>
                <a:spcPct val="103000"/>
              </a:lnSpc>
              <a:spcAft>
                <a:spcPts val="65"/>
              </a:spcAft>
              <a:buSzPts val="1000"/>
            </a:pPr>
            <a:r>
              <a:rPr lang="en-US" sz="1200" b="1">
                <a:solidFill>
                  <a:srgbClr val="1E4471"/>
                </a:solidFill>
                <a:latin typeface="CiscoSansTT ExtraLight"/>
                <a:ea typeface="ＭＳ Ｐゴシック"/>
              </a:rPr>
              <a:t>Step1: </a:t>
            </a:r>
            <a:r>
              <a:rPr lang="en-US" sz="1200">
                <a:solidFill>
                  <a:srgbClr val="1E4471"/>
                </a:solidFill>
                <a:latin typeface="CiscoSansTT ExtraLight"/>
                <a:ea typeface="ＭＳ Ｐゴシック"/>
              </a:rPr>
              <a:t> login to the Control Hub as an administrator by accessing (</a:t>
            </a:r>
            <a:r>
              <a:rPr lang="en-US" sz="1200" b="1" i="1" u="sng">
                <a:solidFill>
                  <a:srgbClr val="1E4471"/>
                </a:solidFill>
                <a:latin typeface="CiscoSansTT ExtraLight"/>
                <a:ea typeface="ＭＳ Ｐゴシック"/>
              </a:rPr>
              <a:t>admin.webex.com</a:t>
            </a:r>
            <a:r>
              <a:rPr lang="en-US" sz="1200">
                <a:solidFill>
                  <a:srgbClr val="1E4471"/>
                </a:solidFill>
                <a:latin typeface="CiscoSansTT ExtraLight"/>
                <a:ea typeface="ＭＳ Ｐゴシック"/>
              </a:rPr>
              <a:t>) and navigate to the Users Tab.</a:t>
            </a:r>
            <a:endParaRPr lang="en-US"/>
          </a:p>
        </p:txBody>
      </p:sp>
      <p:pic>
        <p:nvPicPr>
          <p:cNvPr id="2" name="Picture 2" descr="Graphical user interface, application&#10;&#10;Description automatically generated">
            <a:extLst>
              <a:ext uri="{FF2B5EF4-FFF2-40B4-BE49-F238E27FC236}">
                <a16:creationId xmlns:a16="http://schemas.microsoft.com/office/drawing/2014/main" id="{670F75D3-980A-41D8-B14E-9A9E0850B121}"/>
              </a:ext>
            </a:extLst>
          </p:cNvPr>
          <p:cNvPicPr>
            <a:picLocks noChangeAspect="1"/>
          </p:cNvPicPr>
          <p:nvPr/>
        </p:nvPicPr>
        <p:blipFill>
          <a:blip r:embed="rId2"/>
          <a:stretch>
            <a:fillRect/>
          </a:stretch>
        </p:blipFill>
        <p:spPr>
          <a:xfrm>
            <a:off x="447802" y="840017"/>
            <a:ext cx="8109724" cy="3977959"/>
          </a:xfrm>
          <a:prstGeom prst="rect">
            <a:avLst/>
          </a:prstGeom>
          <a:ln>
            <a:solidFill>
              <a:schemeClr val="accent1"/>
            </a:solidFill>
          </a:ln>
        </p:spPr>
      </p:pic>
    </p:spTree>
    <p:extLst>
      <p:ext uri="{BB962C8B-B14F-4D97-AF65-F5344CB8AC3E}">
        <p14:creationId xmlns:p14="http://schemas.microsoft.com/office/powerpoint/2010/main" val="109058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Blue theme 2015 16x9">
  <a:themeElements>
    <a:clrScheme name="Cisco Core Palette_2019_default">
      <a:dk1>
        <a:srgbClr val="282828"/>
      </a:dk1>
      <a:lt1>
        <a:srgbClr val="0D274D"/>
      </a:lt1>
      <a:dk2>
        <a:srgbClr val="1E4471"/>
      </a:dk2>
      <a:lt2>
        <a:srgbClr val="FFFFFF"/>
      </a:lt2>
      <a:accent1>
        <a:srgbClr val="00BCEB"/>
      </a:accent1>
      <a:accent2>
        <a:srgbClr val="6EBE4A"/>
      </a:accent2>
      <a:accent3>
        <a:srgbClr val="1E4471"/>
      </a:accent3>
      <a:accent4>
        <a:srgbClr val="9E9EA2"/>
      </a:accent4>
      <a:accent5>
        <a:srgbClr val="FBAB18"/>
      </a:accent5>
      <a:accent6>
        <a:srgbClr val="E3241B"/>
      </a:accent6>
      <a:hlink>
        <a:srgbClr val="00BCEB"/>
      </a:hlink>
      <a:folHlink>
        <a:srgbClr val="1E4471"/>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16x9_Corporate template_default_june_2019" id="{208B521F-355A-FB46-BB7F-8BEF1D5A8D32}" vid="{2A3B7A59-8DAE-1142-9EC4-CA5DB815A4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8b3003e9-a29a-4ed7-9872-e02ffe87e61b">
      <UserInfo>
        <DisplayName>Niko Theologitis (ntheolog)</DisplayName>
        <AccountId>239</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F4E052F86350443B15EC8F16EC52179" ma:contentTypeVersion="8" ma:contentTypeDescription="Create a new document." ma:contentTypeScope="" ma:versionID="098261c6c66b0e98c06cceff604ceadb">
  <xsd:schema xmlns:xsd="http://www.w3.org/2001/XMLSchema" xmlns:xs="http://www.w3.org/2001/XMLSchema" xmlns:p="http://schemas.microsoft.com/office/2006/metadata/properties" xmlns:ns2="c1e2781c-0cc7-4d9a-88cf-5f2f7b835c92" xmlns:ns3="8b3003e9-a29a-4ed7-9872-e02ffe87e61b" targetNamespace="http://schemas.microsoft.com/office/2006/metadata/properties" ma:root="true" ma:fieldsID="d6499694354d2305213892264de5bb47" ns2:_="" ns3:_="">
    <xsd:import namespace="c1e2781c-0cc7-4d9a-88cf-5f2f7b835c92"/>
    <xsd:import namespace="8b3003e9-a29a-4ed7-9872-e02ffe87e61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e2781c-0cc7-4d9a-88cf-5f2f7b835c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b3003e9-a29a-4ed7-9872-e02ffe87e61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4A9B6E-76B6-4A9D-B5F9-29884F3A9215}">
  <ds:schemaRefs>
    <ds:schemaRef ds:uri="http://schemas.microsoft.com/sharepoint/v3/contenttype/forms"/>
  </ds:schemaRefs>
</ds:datastoreItem>
</file>

<file path=customXml/itemProps2.xml><?xml version="1.0" encoding="utf-8"?>
<ds:datastoreItem xmlns:ds="http://schemas.openxmlformats.org/officeDocument/2006/customXml" ds:itemID="{F746B956-2923-4708-BD89-91A7A19BA016}">
  <ds:schemaRefs>
    <ds:schemaRef ds:uri="http://schemas.microsoft.com/office/2006/metadata/properties"/>
    <ds:schemaRef ds:uri="http://schemas.microsoft.com/office/infopath/2007/PartnerControls"/>
    <ds:schemaRef ds:uri="78afee00-1e44-49db-92c4-e93b74c7b635"/>
  </ds:schemaRefs>
</ds:datastoreItem>
</file>

<file path=customXml/itemProps3.xml><?xml version="1.0" encoding="utf-8"?>
<ds:datastoreItem xmlns:ds="http://schemas.openxmlformats.org/officeDocument/2006/customXml" ds:itemID="{A46D2DDB-001D-4486-9670-EA9332889741}"/>
</file>

<file path=docProps/app.xml><?xml version="1.0" encoding="utf-8"?>
<Properties xmlns="http://schemas.openxmlformats.org/officeDocument/2006/extended-properties" xmlns:vt="http://schemas.openxmlformats.org/officeDocument/2006/docPropsVTypes">
  <Template/>
  <TotalTime>654</TotalTime>
  <Words>974</Words>
  <Application>Microsoft Office PowerPoint</Application>
  <PresentationFormat>On-screen Show (16:9)</PresentationFormat>
  <Paragraphs>164</Paragraphs>
  <Slides>25</Slides>
  <Notes>0</Notes>
  <HiddenSlides>1</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Blue theme 2015 16x9</vt:lpstr>
      <vt:lpstr>SFP Demo Configuration Handbook  WxCC 2.0  </vt:lpstr>
      <vt:lpstr>What is this about ? </vt:lpstr>
      <vt:lpstr>PowerPoint Presentation</vt:lpstr>
      <vt:lpstr>PowerPoint Presentation</vt:lpstr>
      <vt:lpstr>PowerPoint Presentation</vt:lpstr>
      <vt:lpstr>PowerPoint Presentation</vt:lpstr>
      <vt:lpstr>Module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SFP Demo Configuration Handbook  WxCC 2.0  </dc:title>
  <dc:creator>Chandramouli Vaithiyanathan (chmouli)</dc:creator>
  <cp:lastModifiedBy>Niko Theologitis (ntheolog)</cp:lastModifiedBy>
  <cp:revision>844</cp:revision>
  <cp:lastPrinted>1601-01-01T00:00:00Z</cp:lastPrinted>
  <dcterms:created xsi:type="dcterms:W3CDTF">2020-10-30T01:31:58Z</dcterms:created>
  <dcterms:modified xsi:type="dcterms:W3CDTF">2020-12-10T02:06:46Z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0x010100EF4E052F86350443B15EC8F16EC52179</vt:lpwstr>
  </property>
  <property fmtid="{D5CDD505-2E9C-101B-9397-08002B2CF9AE}" pid="3" name="Order">
    <vt:r8>300</vt:r8>
  </property>
  <property fmtid="{D5CDD505-2E9C-101B-9397-08002B2CF9AE}" pid="4" name="xd_Signature">
    <vt:bool>false</vt:bool>
  </property>
  <property fmtid="{D5CDD505-2E9C-101B-9397-08002B2CF9AE}" pid="5" name="SharedWithUsers">
    <vt:lpwstr>239;#Niko Theologitis (ntheolog)</vt:lpwstr>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ies>
</file>